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88" r:id="rId3"/>
    <p:sldId id="489" r:id="rId4"/>
    <p:sldId id="490" r:id="rId5"/>
    <p:sldId id="491" r:id="rId6"/>
    <p:sldId id="492" r:id="rId7"/>
    <p:sldId id="493" r:id="rId8"/>
    <p:sldId id="266" r:id="rId9"/>
    <p:sldId id="429" r:id="rId10"/>
    <p:sldId id="430" r:id="rId11"/>
    <p:sldId id="431" r:id="rId12"/>
    <p:sldId id="432" r:id="rId13"/>
    <p:sldId id="463" r:id="rId14"/>
    <p:sldId id="433" r:id="rId15"/>
    <p:sldId id="434" r:id="rId16"/>
    <p:sldId id="464" r:id="rId17"/>
    <p:sldId id="435" r:id="rId18"/>
    <p:sldId id="479" r:id="rId19"/>
    <p:sldId id="436" r:id="rId20"/>
    <p:sldId id="437" r:id="rId21"/>
    <p:sldId id="438" r:id="rId22"/>
    <p:sldId id="480" r:id="rId23"/>
    <p:sldId id="439" r:id="rId24"/>
    <p:sldId id="440" r:id="rId25"/>
    <p:sldId id="481" r:id="rId26"/>
    <p:sldId id="441" r:id="rId27"/>
    <p:sldId id="442" r:id="rId28"/>
    <p:sldId id="443" r:id="rId29"/>
    <p:sldId id="444" r:id="rId30"/>
    <p:sldId id="445" r:id="rId31"/>
    <p:sldId id="447" r:id="rId32"/>
    <p:sldId id="446" r:id="rId33"/>
    <p:sldId id="468" r:id="rId34"/>
    <p:sldId id="469" r:id="rId35"/>
    <p:sldId id="448" r:id="rId36"/>
    <p:sldId id="449" r:id="rId37"/>
    <p:sldId id="450" r:id="rId38"/>
    <p:sldId id="482" r:id="rId39"/>
    <p:sldId id="483" r:id="rId40"/>
    <p:sldId id="451" r:id="rId41"/>
    <p:sldId id="472" r:id="rId42"/>
    <p:sldId id="452" r:id="rId43"/>
    <p:sldId id="484" r:id="rId44"/>
    <p:sldId id="453" r:id="rId45"/>
    <p:sldId id="485" r:id="rId46"/>
    <p:sldId id="486" r:id="rId47"/>
    <p:sldId id="454" r:id="rId48"/>
    <p:sldId id="487" r:id="rId49"/>
    <p:sldId id="455" r:id="rId50"/>
    <p:sldId id="456" r:id="rId51"/>
    <p:sldId id="457" r:id="rId52"/>
    <p:sldId id="458" r:id="rId53"/>
    <p:sldId id="477" r:id="rId54"/>
    <p:sldId id="478" r:id="rId55"/>
    <p:sldId id="459" r:id="rId56"/>
    <p:sldId id="460" r:id="rId57"/>
    <p:sldId id="461" r:id="rId5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석환" initials="유" lastIdx="9" clrIdx="0">
    <p:extLst>
      <p:ext uri="{19B8F6BF-5375-455C-9EA6-DF929625EA0E}">
        <p15:presenceInfo xmlns:p15="http://schemas.microsoft.com/office/powerpoint/2012/main" userId="c2c32fad2f8cbe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 autoAdjust="0"/>
    <p:restoredTop sz="85901" autoAdjust="0"/>
  </p:normalViewPr>
  <p:slideViewPr>
    <p:cSldViewPr>
      <p:cViewPr>
        <p:scale>
          <a:sx n="59" d="100"/>
          <a:sy n="59" d="100"/>
        </p:scale>
        <p:origin x="150" y="13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5T15:47:48.128" idx="1">
    <p:pos x="772" y="823"/>
    <p:text>ict (information communication technology) - 정보통신기술</p:text>
    <p:extLst>
      <p:ext uri="{C676402C-5697-4E1C-873F-D02D1690AC5C}">
        <p15:threadingInfo xmlns:p15="http://schemas.microsoft.com/office/powerpoint/2012/main" timeZoneBias="-540"/>
      </p:ext>
    </p:extLst>
  </p:cm>
  <p:cm authorId="1" dt="2015-04-15T15:49:42.101" idx="2">
    <p:pos x="2458" y="2540"/>
    <p:text>비디오텍스 (videotex) - 텔레비전 수상기나 컴퓨터 모니터를 단말기로 이용하고, 전화망을 통해 정보센터와 연결하여 화상정보를 제공하는 시스템</p:text>
    <p:extLst>
      <p:ext uri="{C676402C-5697-4E1C-873F-D02D1690AC5C}">
        <p15:threadingInfo xmlns:p15="http://schemas.microsoft.com/office/powerpoint/2012/main" timeZoneBias="-540"/>
      </p:ext>
    </p:extLst>
  </p:cm>
  <p:cm authorId="1" dt="2015-04-15T15:52:00.449" idx="3">
    <p:pos x="2387" y="2746"/>
    <p:text>텔레텍스트 (teletext) - 텔레비전 전파의 지극히 짧은 간격을 이용해 문자정보를 전달하는 서비스로 다중방송을 말함</p:text>
    <p:extLst>
      <p:ext uri="{C676402C-5697-4E1C-873F-D02D1690AC5C}">
        <p15:threadingInfo xmlns:p15="http://schemas.microsoft.com/office/powerpoint/2012/main" timeZoneBias="-540"/>
      </p:ext>
    </p:extLst>
  </p:cm>
  <p:cm authorId="1" dt="2015-04-15T15:52:58.532" idx="4">
    <p:pos x="2911" y="2746"/>
    <p:text>정지화방송 - 정지화상과 음성으로 구성된 컬러 정지화 프로그램을 일반 텔레비전의 전파로 보내는 시스템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5T15:54:09.689" idx="5">
    <p:pos x="864" y="2149"/>
    <p:text>HCI (Human Computer Interaction) - 인간 컴퓨터 상호작용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5T15:59:12.592" idx="6">
    <p:pos x="2520" y="1007"/>
    <p:text>CPU (Central Processing Unit)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5T16:32:07.047" idx="7">
    <p:pos x="2324" y="2355"/>
    <p:text>CLI (Command Line Interface)</p:text>
    <p:extLst>
      <p:ext uri="{C676402C-5697-4E1C-873F-D02D1690AC5C}">
        <p15:threadingInfo xmlns:p15="http://schemas.microsoft.com/office/powerpoint/2012/main" timeZoneBias="-540"/>
      </p:ext>
    </p:extLst>
  </p:cm>
  <p:cm authorId="1" dt="2015-04-15T16:32:52.812" idx="8">
    <p:pos x="4917" y="2551"/>
    <p:text>NUI (Natural User Interface)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5T16:44:18.381" idx="9">
    <p:pos x="1039" y="555"/>
    <p:text>디지털(digital)에 ‘독을 해소하다’라는 뜻의 디톡스(detox)가 결합된 말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CFB2992-190A-4367-BFF9-6ED9CA27D9C4}" type="datetimeFigureOut">
              <a:rPr lang="ko-KR" altLang="en-US"/>
              <a:pPr>
                <a:defRPr/>
              </a:pPr>
              <a:t>2015-04-15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4EFD1C-3CFC-4AA3-A820-E1BF204B95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53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B13EB8C-6A8F-48EC-836F-D60D12FD4048}" type="datetimeFigureOut">
              <a:rPr lang="ko-KR" altLang="en-US"/>
              <a:pPr>
                <a:defRPr/>
              </a:pPr>
              <a:t>2015-04-15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C27445-9C54-462A-B880-D00E5CC422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58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6323" name="직사각형 2"/>
          <p:cNvSpPr>
            <a:spLocks noGrp="1"/>
          </p:cNvSpPr>
          <p:nvPr>
            <p:ph type="body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mtClean="0">
                <a:solidFill>
                  <a:srgbClr val="000000"/>
                </a:solidFill>
              </a:rPr>
              <a:t>내용을 입력하십시오</a:t>
            </a:r>
          </a:p>
        </p:txBody>
      </p:sp>
      <p:sp>
        <p:nvSpPr>
          <p:cNvPr id="56324" name="직사각형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CB0FBC6-0FC0-4EE6-80C6-CE48744E21B3}" type="slidenum">
              <a:rPr lang="en-US" altLang="en-US" smtClean="0"/>
              <a:pPr eaLnBrk="1" hangingPunct="1"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062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7347" name="직사각형 2"/>
          <p:cNvSpPr>
            <a:spLocks noGrp="1"/>
          </p:cNvSpPr>
          <p:nvPr>
            <p:ph type="body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mtClean="0">
                <a:solidFill>
                  <a:srgbClr val="000000"/>
                </a:solidFill>
              </a:rPr>
              <a:t>내용을 입력하십시오</a:t>
            </a:r>
          </a:p>
        </p:txBody>
      </p:sp>
      <p:sp>
        <p:nvSpPr>
          <p:cNvPr id="57348" name="직사각형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FB3DA00-E016-4C1A-A09B-3E15F8E12E6D}" type="slidenum">
              <a:rPr lang="en-US" altLang="en-US" smtClean="0"/>
              <a:pPr eaLnBrk="1" hangingPunct="1"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846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8371" name="직사각형 2"/>
          <p:cNvSpPr>
            <a:spLocks noGrp="1"/>
          </p:cNvSpPr>
          <p:nvPr>
            <p:ph type="body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mtClean="0">
                <a:solidFill>
                  <a:srgbClr val="000000"/>
                </a:solidFill>
              </a:rPr>
              <a:t>내용을 입력하십시오</a:t>
            </a:r>
          </a:p>
        </p:txBody>
      </p:sp>
      <p:sp>
        <p:nvSpPr>
          <p:cNvPr id="58372" name="직사각형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1C232F4-6A58-471B-9954-50F42B2A78F6}" type="slidenum">
              <a:rPr lang="en-US" altLang="en-US" smtClean="0"/>
              <a:pPr eaLnBrk="1" hangingPunct="1"/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6926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27445-9C54-462A-B880-D00E5CC422F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7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4941888"/>
            <a:ext cx="9144000" cy="1916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1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053328" cy="19415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9089"/>
            <a:ext cx="1728192" cy="14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1836738"/>
            <a:ext cx="17653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3848" y="3361184"/>
            <a:ext cx="2736304" cy="1353334"/>
          </a:xfrm>
        </p:spPr>
        <p:txBody>
          <a:bodyPr/>
          <a:lstStyle>
            <a:lvl1pPr algn="ctr"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7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088" y="1530350"/>
            <a:ext cx="7186612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 CookBook,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시대의 멀티미디어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27088" y="2513013"/>
            <a:ext cx="7991475" cy="186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강의교안 이용 안내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강의교안의 저작권은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한빛아카데미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㈜에 있습니다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136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조에 의거하여 </a:t>
            </a:r>
            <a:endParaRPr kumimoji="0" lang="en-US" altLang="ko-KR" sz="1100" u="sng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천만원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倂科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250825" y="908050"/>
            <a:ext cx="8636000" cy="5689600"/>
          </a:xfrm>
          <a:prstGeom prst="roundRect">
            <a:avLst>
              <a:gd name="adj" fmla="val 8655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2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/>
          </p:cNvSpPr>
          <p:nvPr userDrawn="1"/>
        </p:nvSpPr>
        <p:spPr bwMode="auto">
          <a:xfrm>
            <a:off x="250825" y="1390650"/>
            <a:ext cx="8636000" cy="520700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2000" smtClean="0">
              <a:solidFill>
                <a:srgbClr val="000000"/>
              </a:solidFill>
              <a:latin typeface="Lucida Grande"/>
              <a:ea typeface="ヒラギノ角ゴ ProN W3"/>
              <a:cs typeface="ヒラギノ角ゴ ProN W3"/>
              <a:sym typeface="Lucida Grande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827088" y="765175"/>
            <a:ext cx="7186612" cy="5222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9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 userDrawn="1"/>
        </p:nvSpPr>
        <p:spPr bwMode="auto">
          <a:xfrm>
            <a:off x="683568" y="903923"/>
            <a:ext cx="799288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Rectangle 7"/>
          <p:cNvSpPr>
            <a:spLocks/>
          </p:cNvSpPr>
          <p:nvPr userDrawn="1"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5" name="Rectangle 7"/>
          <p:cNvSpPr>
            <a:spLocks/>
          </p:cNvSpPr>
          <p:nvPr userDrawn="1"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1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제 1장 컴퓨터와 정보화 사회</a:t>
            </a: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6AA17-702E-4A68-983E-E41A939606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00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726A8BB5-88D9-44B9-AAF6-55D0B48D1284}" type="datetime1">
              <a:rPr lang="ko-KR" altLang="en-US"/>
              <a:pPr>
                <a:defRPr lang="ko-KR" altLang="en-US"/>
              </a:pPr>
              <a:t>2015-04-15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B654797C-43FE-4A18-B493-6C9BB6A2FBE8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0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629652FB-5FB3-4995-84D4-2363154A05E3}" type="datetimeFigureOut">
              <a:rPr lang="ko-KR" altLang="en-US"/>
              <a:pPr>
                <a:defRPr/>
              </a:pPr>
              <a:t>2015-04-15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CF5FC1D0-2EF2-4C62-AA63-B849C43C605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4" r:id="rId5"/>
    <p:sldLayoutId id="2147483905" r:id="rId6"/>
    <p:sldLayoutId id="2147483906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9750" y="4941888"/>
            <a:ext cx="0" cy="1079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83419" y="5301208"/>
            <a:ext cx="7777163" cy="100811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멀티미디어는 텍스트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사운드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비디오 등과 같은 미디어를 두 개 이상 결합하여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목적을 가진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오락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등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생성하고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기반으로 시스템과 상호작용하여 지식이나 정보를 제공하는 기술 또는 매체임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정의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12360" cy="3464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1560" y="4771101"/>
            <a:ext cx="30059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사용자와 상호작용하면서 정보를 제공하는 미디어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3968" y="4771101"/>
            <a:ext cx="2525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사용자가 멀티미디어 환경에 참여하는 것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2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35052" y="1017357"/>
            <a:ext cx="702537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정보의 분류</a:t>
            </a:r>
            <a:endParaRPr kumimoji="0"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1" y="1769131"/>
            <a:ext cx="5087139" cy="3240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1" y="5257209"/>
            <a:ext cx="6816374" cy="1440160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5217586" y="1700808"/>
            <a:ext cx="3744445" cy="154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캡처된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현실에서 획득한 정보 형태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합성된 미디어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컴퓨터로 합성한 정보 형태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이산적인 미디어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공간 관점을 포함하는 미디어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연속적인 미디어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시간을 기반으로 하는 미디어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정의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16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미디어의 특성과 분류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568" y="1268760"/>
            <a:ext cx="777716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표현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데이터의 생성에 관련된 미디어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 등으로 보여줄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미디어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데이터를 컴퓨터에서 처리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편집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재생하기 위한 저장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하드디스크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CD-ROM,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DVD,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블루레이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외장 하드디스크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</a:t>
            </a:r>
            <a:endParaRPr kumimoji="0" lang="en-US" altLang="ko-KR" sz="1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멀티미디어 </a:t>
            </a:r>
            <a:r>
              <a:rPr lang="ko-KR" altLang="en-US" sz="1200" dirty="0" err="1"/>
              <a:t>콘텐츠를</a:t>
            </a:r>
            <a:r>
              <a:rPr lang="ko-KR" altLang="en-US" sz="1200" dirty="0"/>
              <a:t> 정보통신망을 통해 전달하는 </a:t>
            </a:r>
            <a:r>
              <a:rPr lang="ko-KR" altLang="en-US" sz="1200" dirty="0" smtClean="0"/>
              <a:t>매체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인터넷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, </a:t>
            </a:r>
            <a:r>
              <a:rPr lang="ko-KR" altLang="en-US" sz="1200" dirty="0"/>
              <a:t>방송망</a:t>
            </a:r>
            <a:r>
              <a:rPr lang="en-US" altLang="ko-KR" sz="1200" dirty="0"/>
              <a:t>, </a:t>
            </a:r>
            <a:r>
              <a:rPr lang="ko-KR" altLang="en-US" sz="1200" dirty="0"/>
              <a:t>무선 </a:t>
            </a:r>
            <a:r>
              <a:rPr lang="ko-KR" altLang="en-US" sz="1200" dirty="0" smtClean="0"/>
              <a:t>통신망 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사용자가 멀티미디어 </a:t>
            </a:r>
            <a:r>
              <a:rPr lang="ko-KR" altLang="en-US" sz="1200" dirty="0"/>
              <a:t>정보 또는 </a:t>
            </a:r>
            <a:r>
              <a:rPr lang="ko-KR" altLang="en-US" sz="1200" dirty="0" err="1"/>
              <a:t>콘텐츠의</a:t>
            </a:r>
            <a:r>
              <a:rPr lang="ko-KR" altLang="en-US" sz="1200" dirty="0"/>
              <a:t> 내용을 </a:t>
            </a:r>
            <a:r>
              <a:rPr lang="ko-KR" altLang="en-US" sz="1200" dirty="0" smtClean="0"/>
              <a:t>확인하기 위한 매체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TV, </a:t>
            </a:r>
            <a:r>
              <a:rPr lang="ko-KR" altLang="en-US" sz="1200" dirty="0"/>
              <a:t>라디오</a:t>
            </a:r>
            <a:r>
              <a:rPr lang="en-US" altLang="ko-KR" sz="1200" dirty="0"/>
              <a:t>, </a:t>
            </a:r>
            <a:r>
              <a:rPr lang="ko-KR" altLang="en-US" sz="1200" dirty="0"/>
              <a:t>오디오 기기</a:t>
            </a:r>
            <a:r>
              <a:rPr lang="en-US" altLang="ko-KR" sz="1200" dirty="0"/>
              <a:t>, </a:t>
            </a:r>
            <a:r>
              <a:rPr lang="ko-KR" altLang="en-US" sz="1200" dirty="0"/>
              <a:t>컴퓨터 모니터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모바일</a:t>
            </a:r>
            <a:r>
              <a:rPr lang="ko-KR" altLang="en-US" sz="1200" dirty="0"/>
              <a:t> 기기 </a:t>
            </a:r>
            <a:r>
              <a:rPr lang="ko-KR" altLang="en-US" sz="1200" dirty="0" smtClean="0"/>
              <a:t>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지각 미디어</a:t>
            </a:r>
            <a:endParaRPr kumimoji="0" lang="en-US" altLang="ko-KR" sz="14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인간의 오감에 해당하는 매체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제시 미디어의 선택에 의해 결정됨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표현 미디어의 선택에 중요한 요인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8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im Yong Tae\Desktop\1장 이미지_컷\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4" y="1466800"/>
            <a:ext cx="8629896" cy="47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미디어의 특성과 분류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기존 미디어와 뉴미디어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39" y="1340768"/>
            <a:ext cx="8242301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미디어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정보통신 기술이 도입되기 이전부터 사용되던 통신 </a:t>
            </a:r>
            <a:r>
              <a:rPr lang="ko-KR" altLang="en-US" sz="1200" dirty="0" smtClean="0"/>
              <a:t>수단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신문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책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잡지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음악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TV,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라디오 등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인간의 말소리나 봉화도 해당됨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발전에 따라 다양하고 새로운 미디어들이 개발되고 있으나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여전히 정보 전달 획득 매체로써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일방적</a:t>
            </a:r>
            <a:r>
              <a:rPr lang="en-US" altLang="ko-KR" sz="1200" dirty="0"/>
              <a:t>, </a:t>
            </a:r>
            <a:r>
              <a:rPr lang="ko-KR" altLang="en-US" sz="1200" dirty="0"/>
              <a:t>집중적</a:t>
            </a:r>
            <a:r>
              <a:rPr lang="en-US" altLang="ko-KR" sz="1200" dirty="0"/>
              <a:t>, </a:t>
            </a:r>
            <a:r>
              <a:rPr lang="ko-KR" altLang="en-US" sz="1200" dirty="0"/>
              <a:t>독점적인 정보 전달 형태와 정보 수용 형태를 </a:t>
            </a:r>
            <a:r>
              <a:rPr lang="ko-KR" altLang="en-US" sz="1200" dirty="0" smtClean="0"/>
              <a:t>나타냄</a:t>
            </a:r>
            <a:endParaRPr lang="ko-KR" altLang="en-US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뉴미디어</a:t>
            </a:r>
            <a:endParaRPr kumimoji="0"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96432" y="6309320"/>
            <a:ext cx="16129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뉴미디어의 종류와 형태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0" y="3791899"/>
            <a:ext cx="3200921" cy="2403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8" r="10000" b="6611"/>
          <a:stretch/>
        </p:blipFill>
        <p:spPr>
          <a:xfrm>
            <a:off x="4427984" y="3789039"/>
            <a:ext cx="3240360" cy="2376265"/>
          </a:xfrm>
          <a:prstGeom prst="rect">
            <a:avLst/>
          </a:prstGeom>
          <a:ln w="127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568" y="903923"/>
            <a:ext cx="799288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뉴미디어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ICT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기술의 </a:t>
            </a: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발전을 토대로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등장한 새로운 </a:t>
            </a: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 수단으로</a:t>
            </a:r>
            <a:r>
              <a:rPr kumimoji="0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대중 미디어에서 지배적인 존재가 된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</a:t>
            </a:r>
            <a:endParaRPr kumimoji="0"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고유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유지하면서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존재하는 기존 미디어에 다른 미디어의 기술적 특성을 결합하여 만든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 미디어보다 진보된 새로운 기능과 실용성을 갖추고 </a:t>
            </a:r>
            <a:r>
              <a:rPr lang="ko-KR" altLang="en-US" sz="1200" dirty="0" smtClean="0"/>
              <a:t>있음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신문</a:t>
            </a:r>
            <a:r>
              <a:rPr lang="en-US" altLang="ko-KR" sz="1200" dirty="0"/>
              <a:t>, </a:t>
            </a:r>
            <a:r>
              <a:rPr lang="ko-KR" altLang="en-US" sz="1200" dirty="0"/>
              <a:t>방송 등과 같이 단순한 전달 기능뿐만 아니라 </a:t>
            </a:r>
            <a:r>
              <a:rPr lang="ko-KR" altLang="en-US" sz="1200" dirty="0" err="1"/>
              <a:t>콘텐츠의</a:t>
            </a:r>
            <a:r>
              <a:rPr lang="ko-KR" altLang="en-US" sz="1200" dirty="0"/>
              <a:t> 생성 기능까지 포괄하는 </a:t>
            </a:r>
            <a:r>
              <a:rPr lang="ko-KR" altLang="en-US" sz="1200" dirty="0" smtClean="0"/>
              <a:t>개념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 미디어에 비하여 쌍방적</a:t>
            </a:r>
            <a:r>
              <a:rPr lang="en-US" altLang="ko-KR" sz="1200" dirty="0"/>
              <a:t>, </a:t>
            </a:r>
            <a:r>
              <a:rPr lang="ko-KR" altLang="en-US" sz="1200" dirty="0"/>
              <a:t>분산적</a:t>
            </a:r>
            <a:r>
              <a:rPr lang="en-US" altLang="ko-KR" sz="1200" dirty="0"/>
              <a:t>, </a:t>
            </a:r>
            <a:r>
              <a:rPr lang="ko-KR" altLang="en-US" sz="1200" dirty="0"/>
              <a:t>복합적 성격을 </a:t>
            </a:r>
            <a:r>
              <a:rPr lang="ko-KR" altLang="en-US" sz="1200" dirty="0" smtClean="0"/>
              <a:t>나타냄</a:t>
            </a:r>
            <a:endParaRPr lang="ko-KR" altLang="en-US" sz="1200" dirty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뉴미디어의 형태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유선형 뉴미디어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케이블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r>
              <a:rPr kumimoji="0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비디오텍스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근거리 정보통신망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(LAN),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부가가치 통신망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(VAN)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무선형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뉴미디어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위성방송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텔레텍스트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정지화방송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직접위성방송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(DBS),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고품위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팩시밀리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방송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kumimoji="0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패키지형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뉴미디어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비디오디스크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광디스크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 테이프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기존 미디어와 뉴미디어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2" y="1831754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925" lvl="1" indent="-184150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뉴미디어의 특성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정보의 디지털화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미디어가 디지털화되어 정보의 편집뿐만 아니라 수평적 공유도 가능해짐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정보의 통합화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뉴미디어를 통해 모든 정보가 유기적으로 융합되어 사용자에게 전달됨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정보의 영상화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각각 다른 형태의 정보들이 영상으로 표현되어 전달됨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정보의 쌍방향성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쌍방향 전송이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가능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							     </a:t>
            </a:r>
            <a:r>
              <a:rPr lang="ko-KR" altLang="en-US" sz="1200" dirty="0" smtClean="0"/>
              <a:t>사용자는 </a:t>
            </a:r>
            <a:r>
              <a:rPr lang="ko-KR" altLang="en-US" sz="1200" dirty="0"/>
              <a:t>정보의 </a:t>
            </a:r>
            <a:r>
              <a:rPr lang="ko-KR" altLang="en-US" sz="1200" dirty="0" smtClean="0"/>
              <a:t>획득 </a:t>
            </a:r>
            <a:r>
              <a:rPr lang="ko-KR" altLang="en-US" sz="1200" dirty="0"/>
              <a:t>과정에서 원하는 정보만 선택하고 </a:t>
            </a:r>
            <a:r>
              <a:rPr lang="ko-KR" altLang="en-US" sz="1200" dirty="0" smtClean="0"/>
              <a:t>가공이 가능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정보의 </a:t>
            </a:r>
            <a:r>
              <a:rPr kumimoji="0"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비동기화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시간적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공간적 제약을 받지 않음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809625" lvl="2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HCI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기술과 멀티미디어의 융합 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인간이 컴퓨터를 좀더 쉽고 유용하게 사용할 수 있도록 함</a:t>
            </a:r>
            <a:endParaRPr kumimoji="0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기존 미디어와 뉴미디어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5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568952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멀티미디어와 주변 환경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멀티미디어 환경을 구성하는 정보는 다양성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복잡성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대용량성의 특성을 나타냄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멀티미디어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배포하기 위한 효과적인 전달 방법의 필요성 대두</a:t>
            </a: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멀티미디어에 대한 관심이 증가하면서 관련 기술들이 빠르게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멀티미디어의 발전을 가능하게 한 요소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 성능 향상과 정보통신 기술의 발전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CD-ROM, DVD, </a:t>
            </a: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블루레이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디스크 일반화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초고속 정보통신망 보급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인터페이스의 발전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명령어를 입력하는 방식에서 그래픽 환경에서 마우스를 사용하는 방식으로 변경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5925" lvl="1" indent="0" eaLnBrk="1" hangingPunct="1">
              <a:lnSpc>
                <a:spcPct val="150000"/>
              </a:lnSpc>
              <a:buNone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HCI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기반의 멀티터치 방식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사람의 동작이나 음성을 인식하는 방식도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기술의 발전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전송의 효율성 향상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디바이스의 개발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대중화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미디어 간의 융합으로 미디어의 개념과 범위 확장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IPTV, 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이용한 방송 시청 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멀티미디어 저작도구의 개발로 멀티미디어의 발전 가속화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시각적으로 쉽게 프로그램을 작성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주변 환경의 변화와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20107"/>
            <a:ext cx="8568952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미디어 간의 융합으로 미디어의 개념과 범위 확장</a:t>
            </a:r>
            <a:endParaRPr kumimoji="0"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주변 환경의 변화와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5" name="_x207996256" descr="EMB00001a88bf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93834"/>
            <a:ext cx="6192688" cy="39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6054562"/>
            <a:ext cx="41601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미디어 융합 사례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미디어가 스마트폰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태블릿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PC)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융합되었다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19672" y="1759849"/>
            <a:ext cx="1296144" cy="1215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22879" y="2050700"/>
            <a:ext cx="1008112" cy="945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568" y="903923"/>
            <a:ext cx="799288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성능 향상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1946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최초의 컴퓨터인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에니악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(ENIAC, Electronic Numerical Integrator And Computer)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1974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개인 사용자를 위한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PC(Personal Computer)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보편화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1990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이후부터는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18~24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개월을 주기로 컴퓨터의 성능이 두 배 이상 향상됨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컴퓨터의 성능 향상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12325"/>
            <a:ext cx="8676456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6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568" y="903923"/>
            <a:ext cx="813690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처리 능력 향상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컴퓨터를 제어하는 장치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가장 핵심적인 역할인 연산 작업을 수행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중대형 컴퓨터에서는 중앙처리장치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(CPU),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소형 컴퓨터에서는 마이크로프로세서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프로세서라는 용어를 사용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처리 능력은 연산 속도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(Clock)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속도 코어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(Core)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개수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메모리의 용량 등에 의해 결정됨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연산속도는 컴퓨터의 성능을 평가하는 단위로 프로세서 종류마다 다름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MIPS(Million Instructions Per Second) : 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초당 처리할 수 있는 명령어의 개수를 나타냄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FLOPS(Floating-Point Operations Per Second) : 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초당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부동 소수점 명령어의 처리 개수를 나타냄</a:t>
            </a:r>
            <a:endParaRPr kumimoji="0"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76325" lvl="2" indent="-1778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CPU</a:t>
            </a:r>
            <a:r>
              <a:rPr lang="ko-KR" altLang="en-US" sz="1200" dirty="0"/>
              <a:t>의 속도를 나타내는 </a:t>
            </a:r>
            <a:r>
              <a:rPr lang="ko-KR" altLang="en-US" sz="1200" dirty="0" smtClean="0"/>
              <a:t>단위</a:t>
            </a:r>
            <a:endParaRPr lang="en-US" altLang="ko-KR" sz="1200" dirty="0" smtClean="0"/>
          </a:p>
          <a:p>
            <a:pPr marL="1076325" lvl="2" indent="-1778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초당 몇 개의 작업을 처리하는가를 나타내며 주파수 단위인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Hz(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헤르츠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76325" lvl="2" indent="-1778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인텔 </a:t>
            </a:r>
            <a:r>
              <a:rPr lang="ko-KR" altLang="en-US" sz="1200" dirty="0"/>
              <a:t>코어</a:t>
            </a:r>
            <a:r>
              <a:rPr lang="en-US" altLang="ko-KR" sz="1200" dirty="0"/>
              <a:t>(Core) i7 960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클럭</a:t>
            </a:r>
            <a:r>
              <a:rPr lang="ko-KR" altLang="en-US" sz="1200" dirty="0"/>
              <a:t> 값은 </a:t>
            </a:r>
            <a:r>
              <a:rPr lang="en-US" altLang="ko-KR" sz="1200" dirty="0"/>
              <a:t>3.2GHz(32</a:t>
            </a:r>
            <a:r>
              <a:rPr lang="ko-KR" altLang="en-US" sz="1200" dirty="0"/>
              <a:t>억</a:t>
            </a:r>
            <a:r>
              <a:rPr lang="en-US" altLang="ko-KR" sz="1200" dirty="0" smtClean="0"/>
              <a:t>Hz)</a:t>
            </a:r>
            <a:endParaRPr lang="ko-KR" altLang="en-US" sz="1200" dirty="0"/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컴퓨터의 성능 향상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67544" y="903923"/>
            <a:ext cx="8568952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주기억장치의 성능 향상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 Memory)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프로그램이나 데이터를 기억시키기 위한 장치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롬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(ROM)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 전용 기억장치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변경 불가능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끊어져도 기억된 내용이 지워지지 않음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램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(RAM)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기억된 내용의 변경 가능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실행중인 프로그램이나 데이터를 저장하며 전원이 꺼지면 기억된 내용은 지워짐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 램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(SRAM)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공급되는 동안 기억된 내용이 유지됨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램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(DRAM)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공급되어도 주기적으로 충전을 해야 기억된 데이터가 유지됨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주기억장치의 성능은 기억용량과 작동 속도에 의해 평가됨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기억 용량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킬로바이트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(KB)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메가바이트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(MB),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기가바이트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(GB),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테라바이트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(TB)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단위로 표시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작동 속도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 시간으로 나타내며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보통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l-G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1200" dirty="0" smtClean="0"/>
              <a:t>)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나노초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ns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피코초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ps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단위로 표시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1971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년에 개발된 램은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주기로 집적도가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배씩 향상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2000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SDR-SDRAM → DDR-SDRAM → DDR2-SDRAM → DDR3-SDRAM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출시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컴퓨터의 성능 향상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797152"/>
            <a:ext cx="6623976" cy="17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67544" y="881336"/>
            <a:ext cx="8568952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램 메모리의 변화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컴퓨터의 성능 향상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8" y="1802608"/>
            <a:ext cx="8537723" cy="328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21924" y="5203811"/>
            <a:ext cx="44422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DDR </a:t>
            </a:r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메모리의 구분은 메모리에 있는 홈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(Key notch position)</a:t>
            </a:r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위치로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603508" y="2702870"/>
            <a:ext cx="23043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287920" y="3749059"/>
            <a:ext cx="23043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57482" y="4813725"/>
            <a:ext cx="23043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87081" y="3757492"/>
            <a:ext cx="23043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604408" y="3761656"/>
            <a:ext cx="23043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컴퓨터의 성능 향상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568" y="903923"/>
            <a:ext cx="799288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 저장 장치의 개발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플로피디스크와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하드디스크 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1980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년대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이전까지 많이 사용한 저장 장치로 용량이 작음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CD-ROM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데이터가 정보의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류를 형성하게 되면서 대용량 멀티미디어 데이터 저장의 필요성 증가에 의해 개발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DVD : CD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정도 많은 용량의 데이터를 저장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17GB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 저장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블루레이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디스크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DVD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많은 용량의 데이터를 저장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고화질 비디오 데이터의 저장이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미래에는 플래시 기억장치와 광 저장 장치들의 발전이 예상됨</a:t>
            </a:r>
            <a:endParaRPr kumimoji="0"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3284984"/>
            <a:ext cx="4879454" cy="34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인터페이스의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UI(User Interface)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인터페이스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등과 같은 시스템에서 가장 먼저 접하는 부분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사용자와 시스템이 원활하게 의사소통하기 위한 가상의 매개체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동작을 제어하거나 데이터 입력 등을 조작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대부분은 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GUI(Graphical User Interface)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의미 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기술 발전에 핵심적인 기술로 인식되고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종류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문자로 된 명령어를 직접 입력하는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방식에서 마우스를 사용하는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GUI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방식으로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사람의 동작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음성 등을 활용하여 사용자들에게 보다 향상된 사용자 경험을 제공하는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NUI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변화되고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사용자 인터페이스의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인터페이스의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사용자 인터페이스의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4" y="1844824"/>
            <a:ext cx="7416824" cy="237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E:\김용태 개인 자료\1. 멀티미디어 교재 편찬 작업\멀티미디어  수정작업\1.. 멀티미디어  수정작업관련\1..그림 출처 자료\그림 출처 자료 2014..1.15\2장 그림 출처 자료\2-6 interface\interface_c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94044"/>
            <a:ext cx="3913165" cy="21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68741" y="6294640"/>
            <a:ext cx="1468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자동차에 활용된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NUI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9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기술의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(Digital)</a:t>
            </a:r>
            <a:endParaRPr kumimoji="0"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비트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(Bit)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단위의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진수를 사용하여 정보를 이산적인 수치로 표현하는 방식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연속적인 신호 또는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물리량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형태로 정보를 표현하는 아날로그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(Analog)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대비됨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기술에서는 모든 정보가 비트화되기 때문에 저장이 용이하고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편집 및 복사가 쉬움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정보를 가공하여 새로운 정보를 생성하는 것이 쉬워짐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/>
              <a:t>압축ㆍ복원</a:t>
            </a:r>
            <a:r>
              <a:rPr lang="ko-KR" altLang="en-US" sz="1200" dirty="0"/>
              <a:t> 기술의 발전</a:t>
            </a:r>
            <a:r>
              <a:rPr lang="en-US" altLang="ko-KR" sz="1200" dirty="0"/>
              <a:t>, </a:t>
            </a:r>
            <a:r>
              <a:rPr lang="ko-KR" altLang="en-US" sz="1200" dirty="0"/>
              <a:t>디지털 디바이스들의 발전</a:t>
            </a:r>
            <a:r>
              <a:rPr lang="en-US" altLang="ko-KR" sz="1200" dirty="0"/>
              <a:t>, </a:t>
            </a:r>
            <a:r>
              <a:rPr lang="ko-KR" altLang="en-US" sz="1200" dirty="0"/>
              <a:t>정보통신 기술의 변화</a:t>
            </a:r>
            <a:r>
              <a:rPr lang="en-US" altLang="ko-KR" sz="1200" dirty="0"/>
              <a:t>, </a:t>
            </a:r>
            <a:r>
              <a:rPr lang="ko-KR" altLang="en-US" sz="1200" dirty="0"/>
              <a:t>인간 생활의 </a:t>
            </a:r>
            <a:r>
              <a:rPr lang="ko-KR" altLang="en-US" sz="1200" dirty="0" smtClean="0"/>
              <a:t>변화로 연결</a:t>
            </a:r>
            <a:endParaRPr lang="ko-KR" altLang="en-US" sz="1200" dirty="0"/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기술의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r="9140"/>
          <a:stretch/>
        </p:blipFill>
        <p:spPr>
          <a:xfrm>
            <a:off x="1219224" y="3485654"/>
            <a:ext cx="4099810" cy="19838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63450"/>
            <a:ext cx="3324336" cy="2493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116013" y="5558866"/>
            <a:ext cx="16482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디지털 시대의 환경 변화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8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복원 기술의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복원 기술은 멀티미디어 환경 발전에 핵심적인 역할을 담당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압축기술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대용량의 멀티미디어 데이터를 다른 형식으로 변환하여 용량을 감소시키는 과정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압축률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용량의 감소 정도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및 처리 속도 향상과 저장 장치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효율성면에서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꼭 필요한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부호화 또는 </a:t>
            </a: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(Encoding)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정보의 용량을 감소시키는 절차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복호화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또는 </a:t>
            </a: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디코딩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(Decoding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정보를 원래의 정보로 되돌리는 절차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압축기술은 이미지를 위한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JEPG,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동영상을 위한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MPEG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등이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기술의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12290" name="Picture 2" descr="C:\Users\Kim Yong Tae\Desktop\encoding-decoding_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62781"/>
            <a:ext cx="2420585" cy="2420584"/>
          </a:xfrm>
          <a:prstGeom prst="roundRect">
            <a:avLst>
              <a:gd name="adj" fmla="val 362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Kim Yong Tae\Desktop\encod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31" y="3764095"/>
            <a:ext cx="4320480" cy="2430270"/>
          </a:xfrm>
          <a:prstGeom prst="roundRect">
            <a:avLst>
              <a:gd name="adj" fmla="val 5224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디바이스의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디바이스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(Digital Device)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등장으로 우리의 삶과 세상을 크게 변화시킴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로만 볼 수 있던 드라마를 휴대폰 또는 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PDA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시청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CD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플레이어로 듣던 음악을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MP3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듣게 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 서비스만 가능하던 전화로 데이터 전송 가능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스마트카메라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스마트카드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기능을 변경하고 확장한 제품들이 출시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기술의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21" y="3533216"/>
            <a:ext cx="2894875" cy="19758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3216"/>
            <a:ext cx="2158472" cy="16378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817707"/>
            <a:ext cx="2348094" cy="156068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17644"/>
          <a:stretch/>
        </p:blipFill>
        <p:spPr>
          <a:xfrm rot="10800000" flipV="1">
            <a:off x="3776128" y="4980601"/>
            <a:ext cx="2573454" cy="1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정보통신 기술의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전화에 의한 통신 혁명</a:t>
            </a:r>
            <a:r>
              <a:rPr lang="en-US" altLang="ko-KR" sz="1200" dirty="0"/>
              <a:t>, </a:t>
            </a:r>
            <a:r>
              <a:rPr lang="ko-KR" altLang="en-US" sz="1200" dirty="0"/>
              <a:t>인터넷의 대중화로 인한 정보통신 혁명 이어 스마트 </a:t>
            </a:r>
            <a:r>
              <a:rPr lang="ko-KR" altLang="en-US" sz="1200" dirty="0" smtClean="0"/>
              <a:t>혁명으로 발전</a:t>
            </a:r>
            <a:endParaRPr lang="ko-KR" altLang="en-US" sz="1200" dirty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개방형 네트워크 환경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(Open Network Environment)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구축되어 특정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장비나 응용 서비스에 관계없이 인터넷 사용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정보통신 기술의 </a:t>
            </a:r>
            <a:r>
              <a:rPr lang="ko-KR" altLang="en-US" sz="1200" dirty="0" smtClean="0"/>
              <a:t>발전에 의한 </a:t>
            </a:r>
            <a:r>
              <a:rPr lang="ko-KR" altLang="en-US" sz="1200" dirty="0"/>
              <a:t>최신의 기술 </a:t>
            </a:r>
            <a:r>
              <a:rPr lang="ko-KR" altLang="en-US" sz="1200" dirty="0" smtClean="0"/>
              <a:t>동향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고속 무선 네트워크 환경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3G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대중화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LTE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기술의 출현으로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4G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이동통신 제공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가상공간에 위치한 서버 컴퓨터를 다수의 사용자들이 사용할 수 있도록 저장 공간을 제공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유비쿼터스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사물과 사물 사이에 통신이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빅데이터의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분석과 활용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방대한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 세계 어디에서든지 사용가능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기술의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1"/>
          <p:cNvGrpSpPr>
            <a:grpSpLocks/>
          </p:cNvGrpSpPr>
          <p:nvPr/>
        </p:nvGrpSpPr>
        <p:grpSpPr bwMode="auto">
          <a:xfrm>
            <a:off x="812800" y="1123950"/>
            <a:ext cx="7432675" cy="4281488"/>
            <a:chOff x="813182" y="1124463"/>
            <a:chExt cx="7432881" cy="4280263"/>
          </a:xfrm>
        </p:grpSpPr>
        <p:sp>
          <p:nvSpPr>
            <p:cNvPr id="8" name="직사각형 2"/>
            <p:cNvSpPr/>
            <p:nvPr/>
          </p:nvSpPr>
          <p:spPr>
            <a:xfrm>
              <a:off x="813182" y="1124463"/>
              <a:ext cx="571516" cy="430090"/>
            </a:xfrm>
            <a:prstGeom prst="rect">
              <a:avLst/>
            </a:prstGeom>
            <a:solidFill>
              <a:srgbClr val="CCCC00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주</a:t>
              </a:r>
            </a:p>
          </p:txBody>
        </p:sp>
        <p:sp>
          <p:nvSpPr>
            <p:cNvPr id="9" name="직사각형 3"/>
            <p:cNvSpPr/>
            <p:nvPr/>
          </p:nvSpPr>
          <p:spPr>
            <a:xfrm>
              <a:off x="1384698" y="1124463"/>
              <a:ext cx="3087774" cy="430090"/>
            </a:xfrm>
            <a:prstGeom prst="rect">
              <a:avLst/>
            </a:prstGeom>
            <a:solidFill>
              <a:srgbClr val="CCCC00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Contents</a:t>
              </a:r>
            </a:p>
          </p:txBody>
        </p:sp>
        <p:sp>
          <p:nvSpPr>
            <p:cNvPr id="10" name="직사각형 4"/>
            <p:cNvSpPr/>
            <p:nvPr/>
          </p:nvSpPr>
          <p:spPr>
            <a:xfrm>
              <a:off x="4472471" y="1124463"/>
              <a:ext cx="628667" cy="430090"/>
            </a:xfrm>
            <a:prstGeom prst="rect">
              <a:avLst/>
            </a:prstGeom>
            <a:solidFill>
              <a:srgbClr val="CCCC00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주</a:t>
              </a:r>
            </a:p>
          </p:txBody>
        </p:sp>
        <p:sp>
          <p:nvSpPr>
            <p:cNvPr id="11" name="직사각형 5"/>
            <p:cNvSpPr/>
            <p:nvPr/>
          </p:nvSpPr>
          <p:spPr>
            <a:xfrm>
              <a:off x="5101139" y="1124463"/>
              <a:ext cx="3144924" cy="430090"/>
            </a:xfrm>
            <a:prstGeom prst="rect">
              <a:avLst/>
            </a:prstGeom>
            <a:solidFill>
              <a:srgbClr val="CCCC00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Contents</a:t>
              </a:r>
            </a:p>
          </p:txBody>
        </p:sp>
        <p:sp>
          <p:nvSpPr>
            <p:cNvPr id="12" name="직사각형 6"/>
            <p:cNvSpPr/>
            <p:nvPr/>
          </p:nvSpPr>
          <p:spPr>
            <a:xfrm>
              <a:off x="813182" y="1554553"/>
              <a:ext cx="571516" cy="547530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</a:t>
              </a:r>
            </a:p>
          </p:txBody>
        </p:sp>
        <p:sp>
          <p:nvSpPr>
            <p:cNvPr id="13" name="직사각형 7"/>
            <p:cNvSpPr/>
            <p:nvPr/>
          </p:nvSpPr>
          <p:spPr>
            <a:xfrm>
              <a:off x="1384698" y="1554553"/>
              <a:ext cx="3087774" cy="547530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멀티미디어의 개요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굴림"/>
                <a:sym typeface="Wingdings"/>
              </a:endParaRPr>
            </a:p>
          </p:txBody>
        </p:sp>
        <p:sp>
          <p:nvSpPr>
            <p:cNvPr id="14" name="직사각형 8"/>
            <p:cNvSpPr/>
            <p:nvPr/>
          </p:nvSpPr>
          <p:spPr>
            <a:xfrm>
              <a:off x="4472471" y="1554553"/>
              <a:ext cx="628667" cy="547530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9</a:t>
              </a:r>
            </a:p>
          </p:txBody>
        </p:sp>
        <p:sp>
          <p:nvSpPr>
            <p:cNvPr id="15" name="직사각형 9"/>
            <p:cNvSpPr/>
            <p:nvPr/>
          </p:nvSpPr>
          <p:spPr>
            <a:xfrm>
              <a:off x="5101139" y="1554553"/>
              <a:ext cx="3144924" cy="547530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사운드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굴림"/>
                <a:sym typeface="Wingdings"/>
              </a:endParaRPr>
            </a:p>
          </p:txBody>
        </p:sp>
        <p:sp>
          <p:nvSpPr>
            <p:cNvPr id="16" name="직사각형 10"/>
            <p:cNvSpPr/>
            <p:nvPr/>
          </p:nvSpPr>
          <p:spPr>
            <a:xfrm>
              <a:off x="813182" y="2102083"/>
              <a:ext cx="571516" cy="49039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2</a:t>
              </a:r>
            </a:p>
          </p:txBody>
        </p:sp>
        <p:sp>
          <p:nvSpPr>
            <p:cNvPr id="17" name="직사각형 11"/>
            <p:cNvSpPr/>
            <p:nvPr/>
          </p:nvSpPr>
          <p:spPr>
            <a:xfrm>
              <a:off x="1384698" y="2102083"/>
              <a:ext cx="3087774" cy="49039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err="1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인터랙션과</a:t>
              </a: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 인터페이스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18" name="직사각형 12"/>
            <p:cNvSpPr/>
            <p:nvPr/>
          </p:nvSpPr>
          <p:spPr>
            <a:xfrm>
              <a:off x="4472471" y="2102083"/>
              <a:ext cx="628667" cy="49039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10</a:t>
              </a:r>
            </a:p>
          </p:txBody>
        </p:sp>
        <p:sp>
          <p:nvSpPr>
            <p:cNvPr id="19" name="직사각형 13"/>
            <p:cNvSpPr/>
            <p:nvPr/>
          </p:nvSpPr>
          <p:spPr>
            <a:xfrm>
              <a:off x="5101139" y="2102083"/>
              <a:ext cx="3144924" cy="49039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영상 미디어와 비디오</a:t>
              </a:r>
            </a:p>
          </p:txBody>
        </p:sp>
        <p:sp>
          <p:nvSpPr>
            <p:cNvPr id="20" name="직사각형 14"/>
            <p:cNvSpPr/>
            <p:nvPr/>
          </p:nvSpPr>
          <p:spPr>
            <a:xfrm>
              <a:off x="813182" y="2592481"/>
              <a:ext cx="571516" cy="452308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3</a:t>
              </a:r>
            </a:p>
          </p:txBody>
        </p:sp>
        <p:sp>
          <p:nvSpPr>
            <p:cNvPr id="21" name="직사각형 15"/>
            <p:cNvSpPr/>
            <p:nvPr/>
          </p:nvSpPr>
          <p:spPr>
            <a:xfrm>
              <a:off x="1384698" y="2592481"/>
              <a:ext cx="3087774" cy="452308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멀티미디어 시스템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22" name="직사각형 16"/>
            <p:cNvSpPr/>
            <p:nvPr/>
          </p:nvSpPr>
          <p:spPr>
            <a:xfrm>
              <a:off x="4472471" y="2592481"/>
              <a:ext cx="628667" cy="452308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11</a:t>
              </a:r>
            </a:p>
          </p:txBody>
        </p:sp>
        <p:sp>
          <p:nvSpPr>
            <p:cNvPr id="23" name="직사각형 17"/>
            <p:cNvSpPr/>
            <p:nvPr/>
          </p:nvSpPr>
          <p:spPr>
            <a:xfrm>
              <a:off x="5101139" y="2592481"/>
              <a:ext cx="3144924" cy="452308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인터넷과 멀티미디어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굴림"/>
                <a:sym typeface="Wingdings"/>
              </a:endParaRPr>
            </a:p>
          </p:txBody>
        </p:sp>
        <p:sp>
          <p:nvSpPr>
            <p:cNvPr id="24" name="직사각형 18"/>
            <p:cNvSpPr/>
            <p:nvPr/>
          </p:nvSpPr>
          <p:spPr>
            <a:xfrm>
              <a:off x="813182" y="3044788"/>
              <a:ext cx="571516" cy="545944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4</a:t>
              </a:r>
            </a:p>
          </p:txBody>
        </p:sp>
        <p:sp>
          <p:nvSpPr>
            <p:cNvPr id="25" name="직사각형 19"/>
            <p:cNvSpPr/>
            <p:nvPr/>
          </p:nvSpPr>
          <p:spPr>
            <a:xfrm>
              <a:off x="1384698" y="3044788"/>
              <a:ext cx="3087774" cy="545944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텍스트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26" name="직사각형 20"/>
            <p:cNvSpPr/>
            <p:nvPr/>
          </p:nvSpPr>
          <p:spPr>
            <a:xfrm>
              <a:off x="4472471" y="3044788"/>
              <a:ext cx="628667" cy="545944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12</a:t>
              </a:r>
            </a:p>
          </p:txBody>
        </p:sp>
        <p:sp>
          <p:nvSpPr>
            <p:cNvPr id="27" name="직사각형 21"/>
            <p:cNvSpPr/>
            <p:nvPr/>
          </p:nvSpPr>
          <p:spPr>
            <a:xfrm>
              <a:off x="5101139" y="3044788"/>
              <a:ext cx="3144924" cy="545944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err="1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모바일과</a:t>
              </a: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 멀티미디어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28" name="직사각형 22"/>
            <p:cNvSpPr/>
            <p:nvPr/>
          </p:nvSpPr>
          <p:spPr>
            <a:xfrm>
              <a:off x="813182" y="3590732"/>
              <a:ext cx="571516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5</a:t>
              </a:r>
            </a:p>
          </p:txBody>
        </p:sp>
        <p:sp>
          <p:nvSpPr>
            <p:cNvPr id="29" name="직사각형 23"/>
            <p:cNvSpPr/>
            <p:nvPr/>
          </p:nvSpPr>
          <p:spPr>
            <a:xfrm>
              <a:off x="1384698" y="3608711"/>
              <a:ext cx="3087774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이미지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30" name="직사각형 24"/>
            <p:cNvSpPr/>
            <p:nvPr/>
          </p:nvSpPr>
          <p:spPr>
            <a:xfrm>
              <a:off x="4472471" y="3590732"/>
              <a:ext cx="628667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13</a:t>
              </a:r>
            </a:p>
          </p:txBody>
        </p:sp>
        <p:sp>
          <p:nvSpPr>
            <p:cNvPr id="31" name="직사각형 25"/>
            <p:cNvSpPr/>
            <p:nvPr/>
          </p:nvSpPr>
          <p:spPr>
            <a:xfrm>
              <a:off x="5101139" y="3590732"/>
              <a:ext cx="3144924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미래 인터넷과 멀티미디어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32" name="직사각형 26"/>
            <p:cNvSpPr/>
            <p:nvPr/>
          </p:nvSpPr>
          <p:spPr>
            <a:xfrm>
              <a:off x="813182" y="4043041"/>
              <a:ext cx="571516" cy="45230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6</a:t>
              </a:r>
            </a:p>
          </p:txBody>
        </p:sp>
        <p:sp>
          <p:nvSpPr>
            <p:cNvPr id="33" name="직사각형 27"/>
            <p:cNvSpPr/>
            <p:nvPr/>
          </p:nvSpPr>
          <p:spPr>
            <a:xfrm>
              <a:off x="1384698" y="4043041"/>
              <a:ext cx="3087774" cy="45230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굴림"/>
                  <a:sym typeface="Wingdings"/>
                </a:rPr>
                <a:t>컴퓨터 그래픽스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굴림"/>
                <a:sym typeface="Wingdings"/>
              </a:endParaRPr>
            </a:p>
          </p:txBody>
        </p:sp>
        <p:sp>
          <p:nvSpPr>
            <p:cNvPr id="34" name="직사각형 28"/>
            <p:cNvSpPr/>
            <p:nvPr/>
          </p:nvSpPr>
          <p:spPr>
            <a:xfrm>
              <a:off x="4472471" y="4043041"/>
              <a:ext cx="628667" cy="45230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14</a:t>
              </a:r>
            </a:p>
          </p:txBody>
        </p:sp>
        <p:sp>
          <p:nvSpPr>
            <p:cNvPr id="35" name="직사각형 29"/>
            <p:cNvSpPr/>
            <p:nvPr/>
          </p:nvSpPr>
          <p:spPr>
            <a:xfrm>
              <a:off x="5101139" y="4043041"/>
              <a:ext cx="3144924" cy="452308"/>
            </a:xfrm>
            <a:prstGeom prst="rect">
              <a:avLst/>
            </a:prstGeom>
            <a:solidFill>
              <a:srgbClr val="F6F6E7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가상현실과 멀티미디어</a:t>
              </a:r>
              <a:endParaRPr lang="en-US" altLang="ko-KR" sz="1200" b="1" spc="5" dirty="0" smtClean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36" name="직사각형 30"/>
            <p:cNvSpPr/>
            <p:nvPr/>
          </p:nvSpPr>
          <p:spPr>
            <a:xfrm>
              <a:off x="813182" y="4495348"/>
              <a:ext cx="571516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7</a:t>
              </a:r>
            </a:p>
          </p:txBody>
        </p:sp>
        <p:sp>
          <p:nvSpPr>
            <p:cNvPr id="37" name="직사각형 31"/>
            <p:cNvSpPr/>
            <p:nvPr/>
          </p:nvSpPr>
          <p:spPr>
            <a:xfrm>
              <a:off x="1384698" y="4495348"/>
              <a:ext cx="3087774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애니메이션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38" name="직사각형 32"/>
            <p:cNvSpPr/>
            <p:nvPr/>
          </p:nvSpPr>
          <p:spPr>
            <a:xfrm>
              <a:off x="4472471" y="4495348"/>
              <a:ext cx="628667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15</a:t>
              </a:r>
            </a:p>
          </p:txBody>
        </p:sp>
        <p:sp>
          <p:nvSpPr>
            <p:cNvPr id="39" name="직사각형 33"/>
            <p:cNvSpPr/>
            <p:nvPr/>
          </p:nvSpPr>
          <p:spPr>
            <a:xfrm>
              <a:off x="5101139" y="4495348"/>
              <a:ext cx="3144924" cy="452309"/>
            </a:xfrm>
            <a:prstGeom prst="rect">
              <a:avLst/>
            </a:prstGeom>
            <a:solidFill>
              <a:srgbClr val="ECECCB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디지털 </a:t>
              </a:r>
              <a:r>
                <a:rPr lang="ko-KR" altLang="en-US" sz="1200" b="1" spc="5" dirty="0" err="1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콘텐츠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40" name="직사각형 34"/>
            <p:cNvSpPr/>
            <p:nvPr/>
          </p:nvSpPr>
          <p:spPr>
            <a:xfrm>
              <a:off x="813182" y="4947657"/>
              <a:ext cx="571516" cy="457069"/>
            </a:xfrm>
            <a:prstGeom prst="rect">
              <a:avLst/>
            </a:prstGeom>
            <a:solidFill>
              <a:srgbClr val="ECD9FF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8</a:t>
              </a:r>
            </a:p>
          </p:txBody>
        </p:sp>
        <p:sp>
          <p:nvSpPr>
            <p:cNvPr id="41" name="직사각형 35"/>
            <p:cNvSpPr/>
            <p:nvPr/>
          </p:nvSpPr>
          <p:spPr>
            <a:xfrm>
              <a:off x="1384698" y="4947657"/>
              <a:ext cx="3087774" cy="457069"/>
            </a:xfrm>
            <a:prstGeom prst="rect">
              <a:avLst/>
            </a:prstGeom>
            <a:solidFill>
              <a:srgbClr val="ECD9FF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 dirty="0" smtClean="0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중간고사</a:t>
              </a:r>
              <a:endParaRPr lang="ko-KR" altLang="en-US" sz="1200" b="1" spc="5" dirty="0">
                <a:solidFill>
                  <a:srgbClr val="000000">
                    <a:alpha val="100000"/>
                  </a:srgbClr>
                </a:solidFill>
                <a:latin typeface="Comic Sans MS"/>
                <a:ea typeface="돋움"/>
                <a:sym typeface="Wingdings"/>
              </a:endParaRPr>
            </a:p>
          </p:txBody>
        </p:sp>
        <p:sp>
          <p:nvSpPr>
            <p:cNvPr id="42" name="직사각형 36"/>
            <p:cNvSpPr/>
            <p:nvPr/>
          </p:nvSpPr>
          <p:spPr>
            <a:xfrm>
              <a:off x="4472471" y="4947657"/>
              <a:ext cx="628667" cy="457069"/>
            </a:xfrm>
            <a:prstGeom prst="rect">
              <a:avLst/>
            </a:prstGeom>
            <a:solidFill>
              <a:srgbClr val="ECD9FF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16</a:t>
              </a:r>
            </a:p>
          </p:txBody>
        </p:sp>
        <p:sp>
          <p:nvSpPr>
            <p:cNvPr id="43" name="직사각형 37"/>
            <p:cNvSpPr/>
            <p:nvPr/>
          </p:nvSpPr>
          <p:spPr>
            <a:xfrm>
              <a:off x="5101139" y="4947657"/>
              <a:ext cx="3144924" cy="457069"/>
            </a:xfrm>
            <a:prstGeom prst="rect">
              <a:avLst/>
            </a:prstGeom>
            <a:solidFill>
              <a:srgbClr val="ECD9FF"/>
            </a:solidFill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marL="270000" indent="-270000" algn="ctr" defTabSz="900112">
                <a:buClr>
                  <a:srgbClr val="000000">
                    <a:alpha val="100000"/>
                  </a:srgbClr>
                </a:buClr>
                <a:buSzPct val="100000"/>
                <a:defRPr lang="ko-KR" altLang="en-US"/>
              </a:pPr>
              <a:r>
                <a:rPr lang="ko-KR" altLang="en-US" sz="1200" b="1" spc="5">
                  <a:solidFill>
                    <a:srgbClr val="000000">
                      <a:alpha val="100000"/>
                    </a:srgbClr>
                  </a:solidFill>
                  <a:latin typeface="Comic Sans MS"/>
                  <a:ea typeface="돋움"/>
                  <a:sym typeface="Wingdings"/>
                </a:rPr>
                <a:t>기말고사</a:t>
              </a:r>
            </a:p>
          </p:txBody>
        </p:sp>
        <p:sp>
          <p:nvSpPr>
            <p:cNvPr id="7211" name="자유형 38"/>
            <p:cNvSpPr>
              <a:spLocks/>
            </p:cNvSpPr>
            <p:nvPr/>
          </p:nvSpPr>
          <p:spPr bwMode="auto">
            <a:xfrm>
              <a:off x="1384934" y="1124463"/>
              <a:ext cx="0" cy="4280263"/>
            </a:xfrm>
            <a:custGeom>
              <a:avLst/>
              <a:gdLst>
                <a:gd name="T0" fmla="*/ 0 h 76659"/>
                <a:gd name="T1" fmla="*/ 2140132 h 76659"/>
                <a:gd name="T2" fmla="*/ 4280263 h 76659"/>
                <a:gd name="T3" fmla="*/ 2140132 h 76659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6659">
                  <a:moveTo>
                    <a:pt x="0" y="0"/>
                  </a:moveTo>
                  <a:lnTo>
                    <a:pt x="0" y="76659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2" name="자유형 39"/>
            <p:cNvSpPr>
              <a:spLocks/>
            </p:cNvSpPr>
            <p:nvPr/>
          </p:nvSpPr>
          <p:spPr bwMode="auto">
            <a:xfrm>
              <a:off x="4472447" y="1124463"/>
              <a:ext cx="0" cy="4280263"/>
            </a:xfrm>
            <a:custGeom>
              <a:avLst/>
              <a:gdLst>
                <a:gd name="T0" fmla="*/ 0 h 76659"/>
                <a:gd name="T1" fmla="*/ 2140132 h 76659"/>
                <a:gd name="T2" fmla="*/ 4280263 h 76659"/>
                <a:gd name="T3" fmla="*/ 2140132 h 76659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6659">
                  <a:moveTo>
                    <a:pt x="0" y="0"/>
                  </a:moveTo>
                  <a:lnTo>
                    <a:pt x="0" y="76659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3" name="자유형 40"/>
            <p:cNvSpPr>
              <a:spLocks/>
            </p:cNvSpPr>
            <p:nvPr/>
          </p:nvSpPr>
          <p:spPr bwMode="auto">
            <a:xfrm>
              <a:off x="5101374" y="1124463"/>
              <a:ext cx="0" cy="4280263"/>
            </a:xfrm>
            <a:custGeom>
              <a:avLst/>
              <a:gdLst>
                <a:gd name="T0" fmla="*/ 0 h 76659"/>
                <a:gd name="T1" fmla="*/ 2140132 h 76659"/>
                <a:gd name="T2" fmla="*/ 4280263 h 76659"/>
                <a:gd name="T3" fmla="*/ 2140132 h 76659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6659">
                  <a:moveTo>
                    <a:pt x="0" y="0"/>
                  </a:moveTo>
                  <a:lnTo>
                    <a:pt x="0" y="76659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4" name="자유형 41"/>
            <p:cNvSpPr>
              <a:spLocks/>
            </p:cNvSpPr>
            <p:nvPr/>
          </p:nvSpPr>
          <p:spPr bwMode="auto">
            <a:xfrm>
              <a:off x="813182" y="1554896"/>
              <a:ext cx="7432880" cy="1563"/>
            </a:xfrm>
            <a:custGeom>
              <a:avLst/>
              <a:gdLst>
                <a:gd name="T0" fmla="*/ 3716440 w 133122"/>
                <a:gd name="T1" fmla="*/ 0 h 28"/>
                <a:gd name="T2" fmla="*/ 0 w 133122"/>
                <a:gd name="T3" fmla="*/ 782 h 28"/>
                <a:gd name="T4" fmla="*/ 3716440 w 133122"/>
                <a:gd name="T5" fmla="*/ 1563 h 28"/>
                <a:gd name="T6" fmla="*/ 7432880 w 133122"/>
                <a:gd name="T7" fmla="*/ 782 h 28"/>
                <a:gd name="T8" fmla="*/ 17694720 60000 65536"/>
                <a:gd name="T9" fmla="*/ 11796480 60000 65536"/>
                <a:gd name="T10" fmla="*/ 589824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3122" h="28">
                  <a:moveTo>
                    <a:pt x="0" y="0"/>
                  </a:moveTo>
                  <a:lnTo>
                    <a:pt x="133122" y="28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5" name="자유형 42"/>
            <p:cNvSpPr>
              <a:spLocks/>
            </p:cNvSpPr>
            <p:nvPr/>
          </p:nvSpPr>
          <p:spPr bwMode="auto">
            <a:xfrm>
              <a:off x="813182" y="2102805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6" name="자유형 43"/>
            <p:cNvSpPr>
              <a:spLocks/>
            </p:cNvSpPr>
            <p:nvPr/>
          </p:nvSpPr>
          <p:spPr bwMode="auto">
            <a:xfrm>
              <a:off x="813182" y="2591977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7" name="자유형 44"/>
            <p:cNvSpPr>
              <a:spLocks/>
            </p:cNvSpPr>
            <p:nvPr/>
          </p:nvSpPr>
          <p:spPr bwMode="auto">
            <a:xfrm>
              <a:off x="813182" y="3044632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8" name="자유형 45"/>
            <p:cNvSpPr>
              <a:spLocks/>
            </p:cNvSpPr>
            <p:nvPr/>
          </p:nvSpPr>
          <p:spPr bwMode="auto">
            <a:xfrm>
              <a:off x="813182" y="3590978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9" name="자유형 46"/>
            <p:cNvSpPr>
              <a:spLocks/>
            </p:cNvSpPr>
            <p:nvPr/>
          </p:nvSpPr>
          <p:spPr bwMode="auto">
            <a:xfrm>
              <a:off x="813182" y="4043634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0" name="자유형 47"/>
            <p:cNvSpPr>
              <a:spLocks/>
            </p:cNvSpPr>
            <p:nvPr/>
          </p:nvSpPr>
          <p:spPr bwMode="auto">
            <a:xfrm>
              <a:off x="813182" y="4494670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1" name="자유형 48"/>
            <p:cNvSpPr>
              <a:spLocks/>
            </p:cNvSpPr>
            <p:nvPr/>
          </p:nvSpPr>
          <p:spPr bwMode="auto">
            <a:xfrm>
              <a:off x="813182" y="4947325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2" name="자유형 49"/>
            <p:cNvSpPr>
              <a:spLocks/>
            </p:cNvSpPr>
            <p:nvPr/>
          </p:nvSpPr>
          <p:spPr bwMode="auto">
            <a:xfrm>
              <a:off x="813182" y="1124463"/>
              <a:ext cx="0" cy="4280263"/>
            </a:xfrm>
            <a:custGeom>
              <a:avLst/>
              <a:gdLst>
                <a:gd name="T0" fmla="*/ 0 h 76659"/>
                <a:gd name="T1" fmla="*/ 2140132 h 76659"/>
                <a:gd name="T2" fmla="*/ 4280263 h 76659"/>
                <a:gd name="T3" fmla="*/ 2140132 h 76659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6659">
                  <a:moveTo>
                    <a:pt x="0" y="0"/>
                  </a:moveTo>
                  <a:lnTo>
                    <a:pt x="0" y="76659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3" name="자유형 50"/>
            <p:cNvSpPr>
              <a:spLocks/>
            </p:cNvSpPr>
            <p:nvPr/>
          </p:nvSpPr>
          <p:spPr bwMode="auto">
            <a:xfrm>
              <a:off x="8246063" y="1124463"/>
              <a:ext cx="0" cy="4280263"/>
            </a:xfrm>
            <a:custGeom>
              <a:avLst/>
              <a:gdLst>
                <a:gd name="T0" fmla="*/ 0 h 76659"/>
                <a:gd name="T1" fmla="*/ 2140132 h 76659"/>
                <a:gd name="T2" fmla="*/ 4280263 h 76659"/>
                <a:gd name="T3" fmla="*/ 2140132 h 76659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6659">
                  <a:moveTo>
                    <a:pt x="0" y="0"/>
                  </a:moveTo>
                  <a:lnTo>
                    <a:pt x="0" y="76659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4" name="자유형 51"/>
            <p:cNvSpPr>
              <a:spLocks/>
            </p:cNvSpPr>
            <p:nvPr/>
          </p:nvSpPr>
          <p:spPr bwMode="auto">
            <a:xfrm>
              <a:off x="813182" y="1124463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5" name="자유형 52"/>
            <p:cNvSpPr>
              <a:spLocks/>
            </p:cNvSpPr>
            <p:nvPr/>
          </p:nvSpPr>
          <p:spPr bwMode="auto">
            <a:xfrm>
              <a:off x="813182" y="5404726"/>
              <a:ext cx="7432880" cy="0"/>
            </a:xfrm>
            <a:custGeom>
              <a:avLst/>
              <a:gdLst>
                <a:gd name="T0" fmla="*/ 3716440 w 133122"/>
                <a:gd name="T1" fmla="*/ 0 w 133122"/>
                <a:gd name="T2" fmla="*/ 3716440 w 133122"/>
                <a:gd name="T3" fmla="*/ 7432880 w 133122"/>
                <a:gd name="T4" fmla="*/ 17694720 60000 65536"/>
                <a:gd name="T5" fmla="*/ 11796480 60000 65536"/>
                <a:gd name="T6" fmla="*/ 589824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33122">
                  <a:moveTo>
                    <a:pt x="0" y="0"/>
                  </a:moveTo>
                  <a:lnTo>
                    <a:pt x="133122" y="0"/>
                  </a:lnTo>
                </a:path>
              </a:pathLst>
            </a:custGeom>
            <a:noFill/>
            <a:ln w="12380" cap="rnd" cmpd="sng" algn="ctr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171" name="그룹 53"/>
          <p:cNvGrpSpPr>
            <a:grpSpLocks/>
          </p:cNvGrpSpPr>
          <p:nvPr/>
        </p:nvGrpSpPr>
        <p:grpSpPr bwMode="auto">
          <a:xfrm>
            <a:off x="466725" y="260350"/>
            <a:ext cx="8286750" cy="427038"/>
            <a:chOff x="466948" y="260470"/>
            <a:chExt cx="8285762" cy="427250"/>
          </a:xfrm>
        </p:grpSpPr>
        <p:pic>
          <p:nvPicPr>
            <p:cNvPr id="7173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31" y="260470"/>
              <a:ext cx="8279396" cy="42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1" name="직사각형 55"/>
            <p:cNvSpPr/>
            <p:nvPr/>
          </p:nvSpPr>
          <p:spPr>
            <a:xfrm>
              <a:off x="466948" y="260470"/>
              <a:ext cx="8285762" cy="424073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lIns="89771" tIns="46560" rIns="89771" bIns="46560" anchor="ctr"/>
            <a:lstStyle/>
            <a:p>
              <a:pPr algn="ctr" defTabSz="898525">
                <a:buClr>
                  <a:srgbClr val="000000"/>
                </a:buClr>
                <a:buSzPct val="100000"/>
              </a:pPr>
              <a:r>
                <a:rPr lang="ko-KR" altLang="en-US" sz="2000">
                  <a:solidFill>
                    <a:srgbClr val="FFFFCC"/>
                  </a:solidFill>
                  <a:latin typeface="HY헤드라인M" pitchFamily="18" charset="-127"/>
                  <a:sym typeface="Wingdings" pitchFamily="2" charset="2"/>
                </a:rPr>
                <a:t>강의 계획표</a:t>
              </a:r>
            </a:p>
          </p:txBody>
        </p:sp>
      </p:grpSp>
      <p:sp>
        <p:nvSpPr>
          <p:cNvPr id="62" name="직사각형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50000" indent="-450000" defTabSz="900111">
              <a:lnSpc>
                <a:spcPct val="110000"/>
              </a:lnSpc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pc="5" dirty="0">
                <a:latin typeface="굴림"/>
                <a:ea typeface="굴림"/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1020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2493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 생활의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디지털 </a:t>
            </a:r>
            <a:r>
              <a:rPr lang="ko-KR" altLang="en-US" sz="1200" dirty="0" smtClean="0"/>
              <a:t>기술의 발전은 사람들의 </a:t>
            </a:r>
            <a:r>
              <a:rPr lang="ko-KR" altLang="en-US" sz="1200" dirty="0"/>
              <a:t>생활 방식</a:t>
            </a:r>
            <a:r>
              <a:rPr lang="en-US" altLang="ko-KR" sz="1200" dirty="0"/>
              <a:t>, </a:t>
            </a:r>
            <a:r>
              <a:rPr lang="ko-KR" altLang="en-US" sz="1200" dirty="0"/>
              <a:t>사회</a:t>
            </a:r>
            <a:r>
              <a:rPr lang="en-US" altLang="ko-KR" sz="1200" dirty="0"/>
              <a:t>, </a:t>
            </a:r>
            <a:r>
              <a:rPr lang="ko-KR" altLang="en-US" sz="1200" dirty="0"/>
              <a:t>문화</a:t>
            </a:r>
            <a:r>
              <a:rPr lang="en-US" altLang="ko-KR" sz="1200" dirty="0"/>
              <a:t>, </a:t>
            </a:r>
            <a:r>
              <a:rPr lang="ko-KR" altLang="en-US" sz="1200" dirty="0"/>
              <a:t>정치</a:t>
            </a:r>
            <a:r>
              <a:rPr lang="en-US" altLang="ko-KR" sz="1200" dirty="0"/>
              <a:t>, </a:t>
            </a:r>
            <a:r>
              <a:rPr lang="ko-KR" altLang="en-US" sz="1200" dirty="0"/>
              <a:t>경제</a:t>
            </a:r>
            <a:r>
              <a:rPr lang="en-US" altLang="ko-KR" sz="1200" dirty="0"/>
              <a:t>, </a:t>
            </a:r>
            <a:r>
              <a:rPr lang="ko-KR" altLang="en-US" sz="1200" dirty="0"/>
              <a:t>환경 등과 같은 모든 분야에 직접적인 </a:t>
            </a:r>
            <a:r>
              <a:rPr lang="ko-KR" altLang="en-US" sz="1200"/>
              <a:t>영향을 </a:t>
            </a:r>
            <a:r>
              <a:rPr lang="ko-KR" altLang="en-US" sz="1200" smtClean="0"/>
              <a:t>미침</a:t>
            </a:r>
            <a:r>
              <a:rPr lang="en-US" altLang="ko-KR" sz="1200" smtClean="0"/>
              <a:t> </a:t>
            </a:r>
            <a:endParaRPr lang="en-US" altLang="ko-KR" sz="1200" dirty="0" smtClean="0"/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FF0000"/>
              </a:solidFill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우리 사회의 경제적인 측면과 생활방식에 풍요로움을 가져옴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매체에 의존도 증가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인터넷을 통한 보안 위협과 사생활 침해 문제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불평등한 접근으로 디지털 격차가 발생 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기술의 발전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1340768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환경의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기술의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발전으로 멀티미디어 환경도 빠르게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유무선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통신망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흐름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컴퓨팅과 같은 디지털 매체와 상호작용하는 대화형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매체로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사람들 사이의 관계나 사회 관계까지 포함하는 개념으로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멀티미디어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시대의 환경 변화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획득 방식의 변화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환경의 확산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치매와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증후군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확산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60926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현재와 미래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5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획득 방식의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채널을 통한 정보 획득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IPTV,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케이블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다양한 채널을 통해 디지털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제공받을 수 있음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미디어를 통한 정보 획득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존재하던 미디어들이 통신 기술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기술과 결합하는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(Convergence)’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 탄생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 사용자들은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생산하는 동시에 소비하는 </a:t>
            </a: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프로슈머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(Prosumer)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형태로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개요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상호작용성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미디어와의 연결성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통합화를 기반으로 등장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사용자들은 기기 조작 능력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선택 능력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공유 능력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 능력 등이 필요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사람들이 상호작용을 통해 정보를 획득하는 방식을 변화시키고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정보 획득 방식의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3861048"/>
            <a:ext cx="6817707" cy="2088232"/>
          </a:xfrm>
          <a:prstGeom prst="rect">
            <a:avLst/>
          </a:prstGeom>
        </p:spPr>
      </p:pic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1052736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정보 획득 방식의 변화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  <a:p>
            <a:pPr marL="539750" lvl="1" indent="-12382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채널로부터 정보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다채널 시대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채널을 통해 디지털 </a:t>
            </a:r>
            <a:r>
              <a:rPr kumimoji="0"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/>
              <a:t>소비자의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선택 폭이 넓기 때문에 </a:t>
            </a:r>
            <a:r>
              <a:rPr lang="ko-KR" altLang="en-US" sz="1200" dirty="0" err="1"/>
              <a:t>콘텐츠에</a:t>
            </a:r>
            <a:r>
              <a:rPr lang="ko-KR" altLang="en-US" sz="1200" dirty="0"/>
              <a:t> 대한 중요성은 더욱 증가</a:t>
            </a:r>
          </a:p>
          <a:p>
            <a:pPr marL="539750" lvl="1" indent="-12382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미디어를 통한 정보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미디어들이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 기술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기술과 결합하여 ‘융합</a:t>
            </a:r>
            <a:r>
              <a:rPr kumimoji="0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(Convergence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</a:t>
            </a:r>
            <a:r>
              <a:rPr kumimoji="0"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미디어가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탄생</a:t>
            </a: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사용자들은 </a:t>
            </a:r>
            <a:r>
              <a:rPr lang="ko-KR" altLang="en-US" sz="1200" dirty="0" err="1"/>
              <a:t>프로슈머</a:t>
            </a:r>
            <a:r>
              <a:rPr lang="en-US" altLang="ko-KR" sz="1200" dirty="0"/>
              <a:t>(Prosumer) </a:t>
            </a:r>
            <a:r>
              <a:rPr lang="ko-KR" altLang="en-US" sz="1200" dirty="0"/>
              <a:t>형태로 변화</a:t>
            </a: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/>
              <a:t>정보를 수집하고 편집하여 또 다른 정보를 생산하거나 활용하는 능력이 </a:t>
            </a:r>
            <a:r>
              <a:rPr lang="ko-KR" altLang="en-US" sz="1200" dirty="0" smtClean="0"/>
              <a:t>필요</a:t>
            </a:r>
            <a:endParaRPr lang="en-US" altLang="ko-KR" sz="1200" dirty="0" smtClean="0"/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/>
              <a:t>TGIF(Twitter, Google, iPhone, Facebook)</a:t>
            </a:r>
            <a:r>
              <a:rPr lang="ko-KR" altLang="en-US" sz="1200" dirty="0"/>
              <a:t>를 기반으로 </a:t>
            </a:r>
            <a:r>
              <a:rPr lang="ko-KR" altLang="en-US" sz="1200" dirty="0" smtClean="0"/>
              <a:t>상호작용하며 정보의 획득과 </a:t>
            </a:r>
            <a:r>
              <a:rPr lang="ko-KR" altLang="en-US" sz="1200" dirty="0"/>
              <a:t>접촉하는 형태를 </a:t>
            </a:r>
            <a:r>
              <a:rPr lang="ko-KR" altLang="en-US" sz="1200" dirty="0" smtClean="0"/>
              <a:t>변화</a:t>
            </a:r>
            <a:r>
              <a:rPr lang="en-US" altLang="ko-KR" sz="1200" dirty="0" smtClean="0"/>
              <a:t> </a:t>
            </a:r>
            <a:endParaRPr lang="ko-KR" altLang="en-US" sz="1200" dirty="0"/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ko-KR" altLang="en-US" sz="1200" dirty="0"/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정보 획득 방식의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47474" y="5517232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소셜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미디어의 활용</a:t>
            </a:r>
          </a:p>
        </p:txBody>
      </p:sp>
    </p:spTree>
    <p:extLst>
      <p:ext uri="{BB962C8B-B14F-4D97-AF65-F5344CB8AC3E}">
        <p14:creationId xmlns:p14="http://schemas.microsoft.com/office/powerpoint/2010/main" val="27245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특징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양방향성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양방향을 기반으로 사용자들의 자발적인 참여를 유도하여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미디어가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‘1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N’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일방적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독점적인 관계였다면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소셜미디어는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형태와 사용자들의 관계가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‘N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M’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사용자들은 개인의 생각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등을 서로 공유하면서 타인과 관계를 생성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확장시킬 수 있음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 형성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 중 특히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충성도가 높은 사용자들에 의해 보도 및 여론 형성이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맛집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탐방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 감상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블로그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(Wiki),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팟캐스트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(podcast)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참여 형태의 미디어에서 개인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양산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전파성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미디어를 통해 만들어진 정보는 많은 사용자를 양산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동영상을 올릴 수 있는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(YouTube),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미국판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싸이월드인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마이스페이스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MySpace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닷컴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(Twitter)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/>
              <a:t>미디어의 </a:t>
            </a:r>
            <a:r>
              <a:rPr lang="ko-KR" altLang="en-US" sz="1200" dirty="0"/>
              <a:t>혜택을 가장 많이 받은 </a:t>
            </a:r>
            <a:r>
              <a:rPr lang="ko-KR" altLang="en-US" sz="1200" dirty="0" smtClean="0"/>
              <a:t>사람은 </a:t>
            </a:r>
            <a:r>
              <a:rPr lang="ko-KR" altLang="en-US" sz="1200" b="1" dirty="0" smtClean="0"/>
              <a:t>가수 </a:t>
            </a:r>
            <a:r>
              <a:rPr lang="ko-KR" altLang="en-US" sz="1200" b="1" dirty="0"/>
              <a:t>‘싸이’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정보 획득 방식의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미디어 환경의 확산 과정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기술이 지배하는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시대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기기의 기술 자체에 대한 새롭고 신기함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(Novelty)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지배하는 시대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기술을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홍보하기 위한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콘텐츠가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많이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생산됨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[2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지배하는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본격적으로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기기에서 제공하는 기술을 이용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시기의 사용자는 기술보다 서비스와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콘텐츠에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관심을 가지고 재미와 흥미를 느낌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중심이기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그들의 취향과 요구에 부응하는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콘텐츠가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생산됨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Usability)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평가가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이루어짐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[3</a:t>
            </a: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kumimoji="0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지배를 당하는 시대 </a:t>
            </a:r>
            <a:endParaRPr kumimoji="0"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기기가 중심이 되는 시기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기기에 종속되어 심리적으로 몰입 상태에 빠지게 되고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더 나아가 중독 상태에 빠짐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몰입 상태를 유지시키기 위한 서비스와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콘텐츠가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지속적으로 제공됨</a:t>
            </a:r>
            <a:endParaRPr lang="en-US" altLang="ko-KR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 미디어 환경의 확산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미디어 환경의 순기능과 역기능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순기능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개인이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생산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배급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소비자이면서 생산자로 역할이 변화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개인과 사회의 융합을 촉진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휴대전화를 일상생활의 필수품으로 인식하여 도구적으로 사용하거나 표현의 매체로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네트워킹 서비스에 의한 개인과 사회의 융합을 촉진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 미디어 환경의 확산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미디어 환경의 순기능과 역기능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정보격차 현상 발생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연령별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 정도 등에 따라 정보격차가 발생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정보격차 현상은 정보기술의 확산 단계에 따라 접근격차보다 활용격차가 크게 나타남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확산으로 더욱 심화되고 있으며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시차도 발생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사이버 따돌림 문제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급격하게 변화하는 환경에 적응하지 못한 구성원들은 네트워크로 연결된 공동체에서 소외시킬 가능성도 존재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잘못된 집단 유대감 형성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유대감 강화는 순기능도 있지만 자칫 잘못된 방향으로 형성될 수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 미디어 환경의 확산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정보격차 지수 및 실태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 미디어 환경의 확산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3"/>
          <a:stretch/>
        </p:blipFill>
        <p:spPr>
          <a:xfrm>
            <a:off x="827584" y="1988840"/>
            <a:ext cx="709612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SNS</a:t>
            </a: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의 부정적인 영향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r="4140" b="55453"/>
          <a:stretch/>
        </p:blipFill>
        <p:spPr>
          <a:xfrm>
            <a:off x="179512" y="1052736"/>
            <a:ext cx="5583645" cy="2943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t="44099" r="15723" b="5501"/>
          <a:stretch/>
        </p:blipFill>
        <p:spPr>
          <a:xfrm>
            <a:off x="4067944" y="3429000"/>
            <a:ext cx="4913623" cy="332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/>
        </p:nvSpPr>
        <p:spPr>
          <a:xfrm>
            <a:off x="2030413" y="260350"/>
            <a:ext cx="5184775" cy="520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lIns="89771" tIns="46560" rIns="89771" bIns="46560"/>
          <a:lstStyle/>
          <a:p>
            <a:pPr algn="ctr" defTabSz="898525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Wingdings" pitchFamily="2" charset="2"/>
              </a:rPr>
              <a:t>교수 소개 및 연락처</a:t>
            </a:r>
          </a:p>
        </p:txBody>
      </p:sp>
      <p:sp>
        <p:nvSpPr>
          <p:cNvPr id="8" name="직사각형 2"/>
          <p:cNvSpPr/>
          <p:nvPr/>
        </p:nvSpPr>
        <p:spPr>
          <a:xfrm>
            <a:off x="1690688" y="1889125"/>
            <a:ext cx="5951537" cy="35194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wrap="none" lIns="89771" tIns="46560" rIns="89771" bIns="46560"/>
          <a:lstStyle/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   김은주</a:t>
            </a:r>
            <a:r>
              <a:rPr lang="ko-KR" altLang="en-US" sz="2800" b="1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(컴퓨터공학과)</a:t>
            </a:r>
          </a:p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   전공:컴퓨터공학  </a:t>
            </a:r>
          </a:p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   전화: 010-9931-4042</a:t>
            </a:r>
          </a:p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   연구실: 송도캠퍼스 032-835-4717</a:t>
            </a:r>
          </a:p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   email: </a:t>
            </a:r>
            <a:r>
              <a:rPr lang="ko-KR" altLang="en-US" sz="2800" i="1" dirty="0">
                <a:solidFill>
                  <a:srgbClr val="000000"/>
                </a:solidFill>
                <a:latin typeface="가는각진제목체"/>
                <a:sym typeface="Wingdings" pitchFamily="2" charset="2"/>
              </a:rPr>
              <a:t>leebone28@hanmail.net</a:t>
            </a:r>
          </a:p>
          <a:p>
            <a:pPr defTabSz="898525">
              <a:spcBef>
                <a:spcPct val="20000"/>
              </a:spcBef>
              <a:buClr>
                <a:srgbClr val="000000"/>
              </a:buClr>
              <a:buSzPct val="100000"/>
            </a:pPr>
            <a:endParaRPr lang="ko-KR" altLang="en-US" sz="2400" b="1" dirty="0">
              <a:solidFill>
                <a:srgbClr val="000000"/>
              </a:solidFill>
              <a:latin typeface="가는각진제목체"/>
              <a:sym typeface="Wingdings" pitchFamily="2" charset="2"/>
            </a:endParaRPr>
          </a:p>
          <a:p>
            <a:pPr defTabSz="898525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•"/>
            </a:pPr>
            <a:endParaRPr lang="ko-KR" altLang="ko-KR" sz="2400" dirty="0">
              <a:latin typeface="가는각진제목체"/>
              <a:sym typeface="Wingdings" pitchFamily="2" charset="2"/>
            </a:endParaRPr>
          </a:p>
        </p:txBody>
      </p:sp>
      <p:sp>
        <p:nvSpPr>
          <p:cNvPr id="9" name="직사각형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50000" indent="-450000" defTabSz="900111">
              <a:lnSpc>
                <a:spcPct val="110000"/>
              </a:lnSpc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pc="5">
                <a:latin typeface="굴림"/>
                <a:ea typeface="굴림"/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447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치매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PDA,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등과 같은 디지털 기기에 의존하여 기억력이나 계산 능력이 감퇴되는 현상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기기에 대한 의존은 기억력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집중력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 능력 등을 떨어뜨려 디지털 치매 현상을 심화시킴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8364304" descr="EMB00001a88c0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8205"/>
            <a:ext cx="5801045" cy="35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6184504"/>
            <a:ext cx="21643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스마트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환경과 디지털 치매</a:t>
            </a:r>
          </a:p>
        </p:txBody>
      </p:sp>
    </p:spTree>
    <p:extLst>
      <p:ext uri="{BB962C8B-B14F-4D97-AF65-F5344CB8AC3E}">
        <p14:creationId xmlns:p14="http://schemas.microsoft.com/office/powerpoint/2010/main" val="20308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1196752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치매 자가 진단서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592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043458" y="1772816"/>
            <a:ext cx="7560990" cy="34902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외우는 전화번호가 회사와 집 전화번호뿐이다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사람과의 대화 중 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80%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전날 먹은 메뉴가 생각나지 않는다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계산서에 서명할 때 빼고는 거의 손으로 글씨를 쓰지 않는다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만났다고 생각한 사람이 전에 만난 적이 있는 사람이다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자꾸 같은 얘기를 하느냐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지적을 받은 적이 있다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자동차에 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내비게이션을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장착한 뒤 지도를 보지 않는다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년째 사용하고 있는 집 전화번호가 갑자기 떠오르지 않은 적이 있다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분명 아는 한자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영어인데 기억나지 않은 적이 있다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애창곡의 가사를 보지 않으면 부를 수 없다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algn="r" eaLnBrk="1" hangingPunct="1">
              <a:lnSpc>
                <a:spcPct val="150000"/>
              </a:lnSpc>
              <a:buNone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[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허준혁칼럼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치매 자가 진단법과 예방책</a:t>
            </a:r>
            <a:endParaRPr kumimoji="0"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1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kumimoji="0"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치매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예방법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899592" y="1738948"/>
            <a:ext cx="7560990" cy="19780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사용하는 번화번호는 외워서 직접 눌러본다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신문이나 잡지를 집중해서 읽는다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물건을 구매할 때 간단한 계산은 머릿속으로 해본다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메일주소는 주소록에서 불러오기보다 직접 타이핑한다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집이나 회사 주변의 특징을 관찰하여 기억해둔다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메모를 자주한다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1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kumimoji="0"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디톡스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캠페인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6" name="_x188364384" descr="EMB00001a88c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128792" cy="461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증후군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거북목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증후군 환자 증가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손목터널 증후군과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슬개대퇴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증후군 증가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노모포비아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(No Mobile Phone Phobia) :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내려놓는 순간부터 심리적으로 불안해지는 현상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빈번한 사용으로 두뇌가 불균형하게 발달하여 유사발달장애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개임중독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ADHD,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틱장애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사회성 결핍 등 유발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8" y="3212976"/>
            <a:ext cx="6840000" cy="32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거북목 증후군과 예방법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7" name="_x188364544" descr="EMB00001a88c0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46228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증후군과 예방법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치매와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증후군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9" name="_x188364544" descr="EMB00001a88c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5400675" cy="38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20852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발전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매체가 새로운 기술과 융합하여 탄생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생각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관점 등을 서로 공유하기 위해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블로그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네트워크 서비스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팟캐스트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위키스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비디오블로그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등장으로 커뮤니케이션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증가하고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표현 욕구를 더욱 활발하게 표출할 수 있게 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2.0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핵심 도구로 부상하고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lvl="1" indent="-342900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공유경제</a:t>
            </a:r>
            <a:r>
              <a:rPr kumimoji="0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(Sharing Economy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소비자와 공급자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소비자와 소비자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공급자와 공급자 등과 같은 전통적인 관계를 넘어선 그물망 관계를 이용하는 것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육아용품 대여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자전거 공유 등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소셜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미디어의 발전과 사회 환경의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188364704" descr="EMB00001a88c07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05589" y="4221088"/>
            <a:ext cx="2088232" cy="22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20852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미디어의 다양한 활동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소셜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미디어의 발전과 사회 환경의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188364624" descr="EMB00001a88c0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5832648" cy="4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미디어들의 전망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융합에 의한 발전과 사회 환경의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84784"/>
            <a:ext cx="6048672" cy="5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/>
        </p:nvSpPr>
        <p:spPr>
          <a:xfrm>
            <a:off x="1995488" y="260350"/>
            <a:ext cx="5186362" cy="517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lIns="89771" tIns="46560" rIns="89771" bIns="46560"/>
          <a:lstStyle/>
          <a:p>
            <a:pPr algn="ctr" defTabSz="898525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Wingdings" pitchFamily="2" charset="2"/>
              </a:rPr>
              <a:t>강의학생 참고사항</a:t>
            </a:r>
          </a:p>
        </p:txBody>
      </p:sp>
      <p:sp>
        <p:nvSpPr>
          <p:cNvPr id="8" name="직사각형 2"/>
          <p:cNvSpPr/>
          <p:nvPr/>
        </p:nvSpPr>
        <p:spPr>
          <a:xfrm>
            <a:off x="466725" y="1330325"/>
            <a:ext cx="8601075" cy="483076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lIns="89771" tIns="46560" rIns="89771" bIns="46560"/>
          <a:lstStyle/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성적평가 (100점 만점)</a:t>
            </a:r>
          </a:p>
          <a:p>
            <a:pPr defTabSz="900112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•"/>
              <a:defRPr lang="ko-KR" altLang="en-US"/>
            </a:pPr>
            <a:endParaRPr lang="ko-KR" altLang="ko-KR" sz="2800" spc="5" dirty="0"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과제(10점): </a:t>
            </a: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</a:t>
            </a:r>
            <a:r>
              <a:rPr lang="ko-KR" altLang="en-US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 A(</a:t>
            </a:r>
            <a:r>
              <a:rPr lang="en-US" altLang="ko-KR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10</a:t>
            </a:r>
            <a:r>
              <a:rPr lang="ko-KR" altLang="en-US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), B(</a:t>
            </a:r>
            <a:r>
              <a:rPr lang="en-US" altLang="ko-KR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8</a:t>
            </a:r>
            <a:r>
              <a:rPr lang="ko-KR" altLang="en-US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), C(</a:t>
            </a:r>
            <a:r>
              <a:rPr lang="en-US" altLang="ko-KR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6</a:t>
            </a:r>
            <a:r>
              <a:rPr lang="ko-KR" altLang="en-US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), D(</a:t>
            </a:r>
            <a:r>
              <a:rPr lang="en-US" altLang="ko-KR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4</a:t>
            </a:r>
            <a:r>
              <a:rPr lang="ko-KR" altLang="en-US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) </a:t>
            </a: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&amp; F(0) : 10점만점</a:t>
            </a:r>
          </a:p>
          <a:p>
            <a:pPr defTabSz="900112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•"/>
              <a:defRPr lang="ko-KR" altLang="en-US"/>
            </a:pPr>
            <a:endParaRPr lang="ko-KR" altLang="ko-KR" sz="2400" spc="5" dirty="0"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</a:t>
            </a:r>
            <a:r>
              <a:rPr lang="ko-KR" altLang="en-US" sz="28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발표</a:t>
            </a:r>
            <a:r>
              <a:rPr lang="en-US" altLang="ko-KR" sz="28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,</a:t>
            </a:r>
            <a:r>
              <a:rPr lang="ko-KR" altLang="en-US" sz="28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퀴즈 및 토론 태도 점수</a:t>
            </a: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(10점): </a:t>
            </a:r>
          </a:p>
          <a:p>
            <a:pPr defTabSz="900112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•"/>
              <a:defRPr lang="ko-KR" altLang="en-US"/>
            </a:pPr>
            <a:endParaRPr lang="ko-KR" altLang="ko-KR" sz="2400" spc="5" dirty="0"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중간고사(30점):</a:t>
            </a: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 : A(30), B(25), C(20), D(15) &amp; F(0) : </a:t>
            </a:r>
            <a:r>
              <a:rPr lang="en-US" altLang="ko-KR" sz="24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30</a:t>
            </a:r>
            <a:r>
              <a:rPr lang="ko-KR" altLang="en-US" sz="2400" spc="5" dirty="0" err="1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점만점</a:t>
            </a:r>
            <a:r>
              <a:rPr lang="ko-KR" altLang="en-US" sz="2800" spc="5" dirty="0" smtClean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</a:t>
            </a:r>
            <a:endParaRPr lang="ko-KR" altLang="en-US" sz="2800" spc="5" dirty="0">
              <a:solidFill>
                <a:srgbClr val="000000">
                  <a:alpha val="100000"/>
                </a:srgbClr>
              </a:solidFill>
              <a:latin typeface="HY강B"/>
              <a:ea typeface="HY강B"/>
              <a:sym typeface="Wingdings"/>
            </a:endParaRPr>
          </a:p>
        </p:txBody>
      </p:sp>
      <p:sp>
        <p:nvSpPr>
          <p:cNvPr id="9" name="직사각형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50000" indent="-450000" defTabSz="900111">
              <a:lnSpc>
                <a:spcPct val="110000"/>
              </a:lnSpc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pc="5">
                <a:latin typeface="굴림"/>
                <a:ea typeface="굴림"/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8700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323528" y="903923"/>
            <a:ext cx="8640960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기반의 전송 플랫폼 융합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융합의 결과로 음성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전송할 수 있는 하나로 통합된 인프라가 구축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Ex) LG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유플러스의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LTE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데이터는 물론 음성과 문자까지 모든 통신 서비스를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LTE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제공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년에는 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홀로그래피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(Holography)</a:t>
            </a: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서비스를 이용할 수 있는 시대가 올 것이라고 예상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기반의 미디어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과거 제품에 디지털 기술을 적용해 새롭게 하거나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텔레비전의 기능을 통합하는 융합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컴퓨터와 전화를 융합한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CJ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헬로비전의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광대역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방송통신망 구축 사업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분야 기반의 산업  융합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 등과 같은 산업들이 기술적으로 융합하여 새로운 미디어 커뮤니케이션 분야를 만드는 것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3C(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모델이라고도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융합의 과정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(Combination)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VoIP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컴퓨터와 같은 기존의 기술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미디어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서비스에서 발생하는 단계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Intergration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기술의 한계를 극복하여 산업 분야의 구조적 장벽이 사라지는 단계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통섭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(Consilience)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커뮤니케이션의 핵심 요소를 활용하여 또 다른 응용 방법이 생성되는 단계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융합에 의한 발전과 사회 환경의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융합의 배경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인터넷과 웹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융합의 가장 중요한 특징인 영역 파괴를 초래한 촉매제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인터넷은 전 세계 동시 유통망이면서 통신 채널의 역할을 담당함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디지털화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형태의 정보를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진법으로 변환하여 가공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전송하는 것이 가능해짐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성능 향상으로 보다 많은 데이터를 빠르고 저렴하게 전송할 수 있게 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구조의 표준화로 기기들 간의 호환을 가능하게 하여 데이터 교환이 용이해짐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융합에 의한 발전과 사회 환경의 변화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lvl="0" indent="0" eaLnBrk="1" hangingPunct="1">
              <a:lnSpc>
                <a:spcPct val="150000"/>
              </a:lnSpc>
              <a:spcBef>
                <a:spcPct val="0"/>
              </a:spcBef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 분야</a:t>
            </a:r>
          </a:p>
          <a:p>
            <a:pPr marL="301625" lvl="0" indent="0" eaLnBrk="1" hangingPunct="1">
              <a:lnSpc>
                <a:spcPct val="150000"/>
              </a:lnSpc>
              <a:spcBef>
                <a:spcPct val="0"/>
              </a:spcBef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8" y="1844824"/>
            <a:ext cx="7956376" cy="311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9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분야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전자상거래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(E-Commerce)</a:t>
            </a:r>
            <a:endParaRPr kumimoji="0"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기기와 같은 전자적인 매체를 통해 실시간 온라인 상품 및 서비스 거래가 이루어지는 방식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(B2B),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(B2G),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(B2C),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(C2C)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C2C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소비자 대 소비자 간의 인터넷 거래로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소비자는 상품을 구매하는 주체인 동시에 공급의 주체가 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4578" name="Picture 2" descr="C:\Users\Kim Yong Tae\Desktop\1장 이미지_컷\1-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05" y="3140968"/>
            <a:ext cx="593191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분야</a:t>
            </a:r>
            <a:endParaRPr kumimoji="0"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kumimoji="0"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프리젠테이션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(Presentations)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청각적 효과를 동시에 얻을 수 있어 다양한 비즈니스 </a:t>
            </a:r>
            <a:r>
              <a:rPr kumimoji="0"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분야에서 활용</a:t>
            </a:r>
            <a:endParaRPr kumimoji="0"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화상 회의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(Teleconferencing)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지역에 있는 사람들이 모니터를 통해서 실시간으로 회의를 할 수 </a:t>
            </a:r>
            <a:r>
              <a:rPr kumimoji="0"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있는 시스템</a:t>
            </a:r>
            <a:endParaRPr kumimoji="0"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공동작업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(Collaborative Working)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업무를 해결하기 위해 여러 전문가들이 모여 진행하는 작업 형태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881336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훈련 분야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코스웨어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(Courseware)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시스템과 학생과의 상호 대화식 방법으로 교육을 진행하는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기반 교육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(CBT)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강의용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웹서버와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기반을 두고 진행되는 온라인 교육 프로그램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기반 교육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(WBT)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대화형 학습과 반복 학습이 가능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실제 상품을 간단하게 축소한 모형을 만들어 테스트하고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실험 결과에 따라 행동하거나 의사결정을 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품질을 높일 수 있고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개발비용을 절감하고 개발기간을 단축시킬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49080"/>
            <a:ext cx="5760640" cy="23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 분야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엔터테인먼트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(Entertainment)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즐거움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기분 전환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위안 등을 얻기 위한 문화 활동의 하나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 엔터테인먼트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가정의 온라인 환경에서 멀티미디어 기술을 사용하여 놀이나 게임을 즐기는 것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에듀테인먼트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(Edutainment)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(Education)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오락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(Entertainment)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합성어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오락적인 요소를 교육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결합하여 학습에 흥미를 유발시키고 효과를 높이도록 만든 소프트웨어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오락성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도전성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몰입성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모험성 등이 유지될 수 있도록 고려하는 것이 중요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88364384" descr="EMB00001a88c0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6408712" cy="26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67544" y="903923"/>
            <a:ext cx="849694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분야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공공장소 분야 </a:t>
            </a: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</a:t>
            </a:r>
            <a:r>
              <a:rPr kumimoji="0"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키오스크</a:t>
            </a:r>
            <a:r>
              <a:rPr kumimoji="0"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(Kiosks)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일자리와 같은 공공 서비스 정보를 전달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방송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광고 산업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분야 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 광고를 위한 전자 카탈로그를 만들어 웹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CD,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장치를 통해 노출시킴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장치로 원하는 시간에 뉴스나 영화를 즐길 수 있도록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영화 제작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가상현실 분야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시각적 디스플레이를 포함하여 사용자 경험을 향상시키기 위해 멀티미디어 기술을 사용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의료 분야</a:t>
            </a:r>
            <a:endParaRPr kumimoji="0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수술 훈련 시뮬레이션을 할 수 있도록 가상수술 시스템 이용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원격진료 시스템을 이용하여 환자 진료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971600" y="254000"/>
            <a:ext cx="626469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/>
        </p:nvSpPr>
        <p:spPr>
          <a:xfrm>
            <a:off x="1995488" y="260350"/>
            <a:ext cx="5186362" cy="517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lIns="89771" tIns="46560" rIns="89771" bIns="46560"/>
          <a:lstStyle/>
          <a:p>
            <a:pPr algn="ctr" defTabSz="898525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Wingdings" pitchFamily="2" charset="2"/>
              </a:rPr>
              <a:t>강의학생 참고사항</a:t>
            </a:r>
          </a:p>
        </p:txBody>
      </p:sp>
      <p:sp>
        <p:nvSpPr>
          <p:cNvPr id="8" name="직사각형 2"/>
          <p:cNvSpPr/>
          <p:nvPr/>
        </p:nvSpPr>
        <p:spPr>
          <a:xfrm>
            <a:off x="466725" y="1330325"/>
            <a:ext cx="8601075" cy="3659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lIns="89771" tIns="46560" rIns="89771" bIns="46560"/>
          <a:lstStyle/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endParaRPr lang="ko-KR" altLang="ko-KR" spc="5" dirty="0"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기말고사(30점): </a:t>
            </a: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  A(30), B(25), C(20), D(15) &amp; F(0) : 30점만점</a:t>
            </a:r>
          </a:p>
          <a:p>
            <a:pPr defTabSz="900112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•"/>
              <a:defRPr lang="ko-KR" altLang="en-US"/>
            </a:pPr>
            <a:endParaRPr lang="ko-KR" altLang="ko-KR" sz="2400" spc="5" dirty="0"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FontTx/>
              <a:buChar char="•"/>
              <a:defRPr lang="ko-KR" altLang="en-US"/>
            </a:pP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출석(20점):</a:t>
            </a:r>
            <a:endParaRPr lang="ko-KR" altLang="en-US" sz="2400" spc="5" dirty="0">
              <a:solidFill>
                <a:srgbClr val="000000">
                  <a:alpha val="100000"/>
                </a:srgbClr>
              </a:solidFill>
              <a:latin typeface="HY강B"/>
              <a:ea typeface="HY강B"/>
              <a:sym typeface="Wingdings"/>
            </a:endParaRP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   결석 1회당 : -</a:t>
            </a:r>
            <a:r>
              <a:rPr lang="en-US" altLang="ko-KR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1</a:t>
            </a: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점</a:t>
            </a:r>
          </a:p>
          <a:p>
            <a:pPr defTabSz="900112"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       cf: 결석</a:t>
            </a:r>
            <a:r>
              <a:rPr lang="en-US" altLang="ko-KR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5</a:t>
            </a:r>
            <a:r>
              <a:rPr lang="ko-KR" altLang="en-US" sz="24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회 이상은 학점이 자동으로 F처리됨.</a:t>
            </a:r>
            <a:r>
              <a:rPr lang="ko-KR" altLang="en-US" sz="2800" spc="5" dirty="0">
                <a:solidFill>
                  <a:srgbClr val="000000">
                    <a:alpha val="100000"/>
                  </a:srgbClr>
                </a:solidFill>
                <a:latin typeface="HY강B"/>
                <a:ea typeface="HY강B"/>
                <a:sym typeface="Wingdings"/>
              </a:rPr>
              <a:t> </a:t>
            </a:r>
          </a:p>
        </p:txBody>
      </p:sp>
      <p:sp>
        <p:nvSpPr>
          <p:cNvPr id="9" name="직사각형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50000" indent="-450000" defTabSz="900111">
              <a:lnSpc>
                <a:spcPct val="110000"/>
              </a:lnSpc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pc="5">
                <a:latin typeface="굴림"/>
                <a:ea typeface="굴림"/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1715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84213" y="5338763"/>
            <a:ext cx="8239125" cy="108108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01.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멀티미디어의 개요 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9750" y="4941888"/>
            <a:ext cx="0" cy="1079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6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멀티미디어의 개념과 탄생 배경</a:t>
            </a:r>
            <a:endParaRPr lang="en-US" altLang="ko-KR" sz="18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주변 환경의 변화와 발전</a:t>
            </a:r>
            <a:endParaRPr lang="en-US" altLang="ko-KR" sz="18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멀티미디어의 현재와 미래</a:t>
            </a:r>
            <a:endParaRPr lang="en-US" altLang="ko-KR" sz="18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멀티미디어의 발전과 응용 분야</a:t>
            </a:r>
            <a:endParaRPr lang="en-US" altLang="ko-KR" sz="18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650" y="1341438"/>
            <a:ext cx="0" cy="2374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멀티미디어의 탄생 배경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이전의 컴퓨터는 단순히 시각적인 문자만 출력하는 한계가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환경의 구축 시  이점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전달의 효율성 향상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강한 표현력을 갖는 다양한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생성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회사 업무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 생활에 긍정적인 파급 효과를 미침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1625"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최근의 상황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가입자 수가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4,000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명 이상으로 증가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영상회의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원격회의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원격쇼핑 등이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가상현실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사물인터넷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기술의 비약적인 발전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2382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일반인들도 멀티미디어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제작이 가능해짐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5925" lvl="1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향상된 멀티미디어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 필요성 증가</a:t>
            </a:r>
            <a:endParaRPr lang="en-US" altLang="ko-KR" sz="12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멀티미디어의 탄생 배경</a:t>
            </a:r>
            <a:endParaRPr lang="en-US" altLang="ko-KR" sz="240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05064"/>
            <a:ext cx="3808752" cy="23004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32040" y="6353458"/>
            <a:ext cx="1337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멀티미디어의 활용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13360</TotalTime>
  <Words>3499</Words>
  <Application>Microsoft Office PowerPoint</Application>
  <PresentationFormat>화면 슬라이드 쇼(4:3)</PresentationFormat>
  <Paragraphs>607</Paragraphs>
  <Slides>57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4" baseType="lpstr">
      <vt:lpstr>HY강B</vt:lpstr>
      <vt:lpstr>HY헤드라인M</vt:lpstr>
      <vt:lpstr>Lucida Grande</vt:lpstr>
      <vt:lpstr>ヒラギノ角ゴ ProN W3</vt:lpstr>
      <vt:lpstr>가는각진제목체</vt:lpstr>
      <vt:lpstr>굴림</vt:lpstr>
      <vt:lpstr>나눔고딕</vt:lpstr>
      <vt:lpstr>나눔고딕 ExtraBold</vt:lpstr>
      <vt:lpstr>돋움</vt:lpstr>
      <vt:lpstr>맑은 고딕</vt:lpstr>
      <vt:lpstr>Arial</vt:lpstr>
      <vt:lpstr>Arial Narrow</vt:lpstr>
      <vt:lpstr>Comic Sans MS</vt:lpstr>
      <vt:lpstr>Helvetica</vt:lpstr>
      <vt:lpstr>Times New Roman</vt:lpstr>
      <vt:lpstr>Wingdings</vt:lpstr>
      <vt:lpstr>서식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01. 멀티미디어의 개요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김성무</dc:creator>
  <cp:lastModifiedBy>유석환</cp:lastModifiedBy>
  <cp:revision>1135</cp:revision>
  <dcterms:created xsi:type="dcterms:W3CDTF">2012-07-11T10:23:22Z</dcterms:created>
  <dcterms:modified xsi:type="dcterms:W3CDTF">2015-04-15T07:47:52Z</dcterms:modified>
</cp:coreProperties>
</file>